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3"/>
  </p:notesMasterIdLst>
  <p:sldIdLst>
    <p:sldId id="256" r:id="rId2"/>
    <p:sldId id="282" r:id="rId3"/>
    <p:sldId id="325" r:id="rId4"/>
    <p:sldId id="324" r:id="rId5"/>
    <p:sldId id="812" r:id="rId6"/>
    <p:sldId id="317" r:id="rId7"/>
    <p:sldId id="259" r:id="rId8"/>
    <p:sldId id="309" r:id="rId9"/>
    <p:sldId id="318" r:id="rId10"/>
    <p:sldId id="310" r:id="rId11"/>
    <p:sldId id="311" r:id="rId12"/>
    <p:sldId id="313" r:id="rId13"/>
    <p:sldId id="280" r:id="rId14"/>
    <p:sldId id="263" r:id="rId15"/>
    <p:sldId id="321" r:id="rId16"/>
    <p:sldId id="322" r:id="rId17"/>
    <p:sldId id="323" r:id="rId18"/>
    <p:sldId id="814" r:id="rId19"/>
    <p:sldId id="312" r:id="rId20"/>
    <p:sldId id="320" r:id="rId21"/>
    <p:sldId id="319" r:id="rId22"/>
    <p:sldId id="316" r:id="rId23"/>
    <p:sldId id="334" r:id="rId24"/>
    <p:sldId id="327" r:id="rId25"/>
    <p:sldId id="326" r:id="rId26"/>
    <p:sldId id="815" r:id="rId27"/>
    <p:sldId id="813" r:id="rId28"/>
    <p:sldId id="330" r:id="rId29"/>
    <p:sldId id="331" r:id="rId30"/>
    <p:sldId id="332" r:id="rId31"/>
    <p:sldId id="328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00FF"/>
    <a:srgbClr val="E094FB"/>
    <a:srgbClr val="800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0"/>
    <p:restoredTop sz="85731"/>
  </p:normalViewPr>
  <p:slideViewPr>
    <p:cSldViewPr snapToGrid="0" snapToObjects="1">
      <p:cViewPr>
        <p:scale>
          <a:sx n="110" d="100"/>
          <a:sy n="110" d="100"/>
        </p:scale>
        <p:origin x="232" y="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8F15-B677-844B-8A00-EA74D671531E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941F3-5E1B-ED4C-88B4-241932C3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6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619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mousePressed</a:t>
            </a:r>
            <a:r>
              <a:rPr lang="en-US" dirty="0"/>
              <a:t> (…) : color rocket blue</a:t>
            </a:r>
            <a:br>
              <a:rPr lang="en-US" dirty="0"/>
            </a:br>
            <a:r>
              <a:rPr lang="en-US" dirty="0"/>
              <a:t>why backwards? Because we know that all things after us have already been edited, so we can safely shift everything forward.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941F3-5E1B-ED4C-88B4-241932C396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33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43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6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16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1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05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 what’s happening, and think about what traits, what we need to record for each ball. Because they’re all bouncing at different speeds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941F3-5E1B-ED4C-88B4-241932C396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48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4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9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9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7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7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every time we click, a new rocket appears. and we want to keep track of all rockets because we need to move all of them forward.</a:t>
            </a:r>
          </a:p>
          <a:p>
            <a:endParaRPr lang="en-US" dirty="0"/>
          </a:p>
          <a:p>
            <a:r>
              <a:rPr lang="en-US" dirty="0"/>
              <a:t>why do we use an </a:t>
            </a:r>
            <a:r>
              <a:rPr lang="en-US" dirty="0" err="1"/>
              <a:t>arraylist</a:t>
            </a:r>
            <a:r>
              <a:rPr lang="en-US" dirty="0"/>
              <a:t> here and not an array?</a:t>
            </a:r>
          </a:p>
          <a:p>
            <a:r>
              <a:rPr lang="en-US" dirty="0"/>
              <a:t>- because we don't know how many rockets the user is going to create,</a:t>
            </a:r>
          </a:p>
          <a:p>
            <a:r>
              <a:rPr lang="en-US" dirty="0"/>
              <a:t>so add a new rocket on user click</a:t>
            </a:r>
          </a:p>
          <a:p>
            <a:r>
              <a:rPr lang="en-US" dirty="0"/>
              <a:t>- remove the rocket when rocket is off-</a:t>
            </a:r>
            <a:r>
              <a:rPr lang="en-US" dirty="0" err="1"/>
              <a:t>scren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941F3-5E1B-ED4C-88B4-241932C396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0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0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18415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8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53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8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18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8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3661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51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9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25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5818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5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61584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2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24040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61545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3344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9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4799" y="-924009"/>
            <a:ext cx="9448799" cy="861415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8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1051560" y="1714500"/>
            <a:ext cx="7040880" cy="17145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Access elements by index (starting at 0!)</a:t>
            </a:r>
          </a:p>
          <a:p>
            <a:pPr marL="342900" indent="-34290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342900" indent="-34290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342900" indent="-34290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over all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42CC3-DA67-724F-85D6-24C7E1D4D2BF}"/>
              </a:ext>
            </a:extLst>
          </p:cNvPr>
          <p:cNvSpPr txBox="1"/>
          <p:nvPr/>
        </p:nvSpPr>
        <p:spPr bwMode="auto">
          <a:xfrm>
            <a:off x="1138886" y="4657761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2B495-DFC4-F046-A126-8706F03C96B7}"/>
              </a:ext>
            </a:extLst>
          </p:cNvPr>
          <p:cNvSpPr txBox="1"/>
          <p:nvPr/>
        </p:nvSpPr>
        <p:spPr bwMode="auto">
          <a:xfrm>
            <a:off x="2132799" y="4624187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DE0F5-9FE1-5348-8E70-081F9DD8713C}"/>
              </a:ext>
            </a:extLst>
          </p:cNvPr>
          <p:cNvSpPr txBox="1"/>
          <p:nvPr/>
        </p:nvSpPr>
        <p:spPr bwMode="auto">
          <a:xfrm>
            <a:off x="2772879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8A872-392E-3A4F-82E9-6C62C73D5FB9}"/>
              </a:ext>
            </a:extLst>
          </p:cNvPr>
          <p:cNvSpPr txBox="1"/>
          <p:nvPr/>
        </p:nvSpPr>
        <p:spPr bwMode="auto">
          <a:xfrm>
            <a:off x="530117" y="4104842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F77A-BB68-4E41-AFEC-08FDE4804F31}"/>
              </a:ext>
            </a:extLst>
          </p:cNvPr>
          <p:cNvSpPr txBox="1"/>
          <p:nvPr/>
        </p:nvSpPr>
        <p:spPr bwMode="auto">
          <a:xfrm>
            <a:off x="1954305" y="4080680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0E19BE-1AED-C946-9322-E863F8DE7B6B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266216" y="4288429"/>
            <a:ext cx="688089" cy="1079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B98373C-25A0-3747-AE70-F9FA3E015692}"/>
              </a:ext>
            </a:extLst>
          </p:cNvPr>
          <p:cNvSpPr/>
          <p:nvPr/>
        </p:nvSpPr>
        <p:spPr>
          <a:xfrm>
            <a:off x="1973220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D065E0-FFB2-A444-88AC-5B37C5D03162}"/>
              </a:ext>
            </a:extLst>
          </p:cNvPr>
          <p:cNvSpPr/>
          <p:nvPr/>
        </p:nvSpPr>
        <p:spPr>
          <a:xfrm>
            <a:off x="2613300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44196-EDE8-9B4B-86B5-6A435E46A6F5}"/>
              </a:ext>
            </a:extLst>
          </p:cNvPr>
          <p:cNvSpPr txBox="1"/>
          <p:nvPr/>
        </p:nvSpPr>
        <p:spPr bwMode="auto">
          <a:xfrm>
            <a:off x="3412077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434BD-A40E-444B-B315-080DF691A8DC}"/>
              </a:ext>
            </a:extLst>
          </p:cNvPr>
          <p:cNvSpPr/>
          <p:nvPr/>
        </p:nvSpPr>
        <p:spPr>
          <a:xfrm>
            <a:off x="3252498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19684-6EA9-6249-99F7-9020E21F6222}"/>
              </a:ext>
            </a:extLst>
          </p:cNvPr>
          <p:cNvSpPr txBox="1"/>
          <p:nvPr/>
        </p:nvSpPr>
        <p:spPr bwMode="auto">
          <a:xfrm>
            <a:off x="4057884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A423A-0A82-884D-A0E5-C64E92F140F9}"/>
              </a:ext>
            </a:extLst>
          </p:cNvPr>
          <p:cNvSpPr/>
          <p:nvPr/>
        </p:nvSpPr>
        <p:spPr>
          <a:xfrm>
            <a:off x="3898305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926FE-82A9-1342-AF9C-90147D41909B}"/>
              </a:ext>
            </a:extLst>
          </p:cNvPr>
          <p:cNvSpPr txBox="1"/>
          <p:nvPr/>
        </p:nvSpPr>
        <p:spPr bwMode="auto">
          <a:xfrm>
            <a:off x="4697964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8FC982-73A9-A44B-A4F4-DBD8835EBD22}"/>
              </a:ext>
            </a:extLst>
          </p:cNvPr>
          <p:cNvSpPr/>
          <p:nvPr/>
        </p:nvSpPr>
        <p:spPr>
          <a:xfrm>
            <a:off x="4538385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B37E5-BBC8-8941-A5F4-F4938098F8BA}"/>
              </a:ext>
            </a:extLst>
          </p:cNvPr>
          <p:cNvSpPr txBox="1"/>
          <p:nvPr/>
        </p:nvSpPr>
        <p:spPr bwMode="auto">
          <a:xfrm>
            <a:off x="6116565" y="4619031"/>
            <a:ext cx="17892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()-1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AE9D1F-9A5D-F141-8E67-E194502B0029}"/>
              </a:ext>
            </a:extLst>
          </p:cNvPr>
          <p:cNvSpPr/>
          <p:nvPr/>
        </p:nvSpPr>
        <p:spPr>
          <a:xfrm>
            <a:off x="6648501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4BB5-9964-9748-B8B9-B868F1130A41}"/>
              </a:ext>
            </a:extLst>
          </p:cNvPr>
          <p:cNvSpPr txBox="1"/>
          <p:nvPr/>
        </p:nvSpPr>
        <p:spPr bwMode="auto">
          <a:xfrm>
            <a:off x="5623665" y="4096068"/>
            <a:ext cx="372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50A3D-CF22-2148-8276-0FE8663F9A34}"/>
              </a:ext>
            </a:extLst>
          </p:cNvPr>
          <p:cNvSpPr txBox="1"/>
          <p:nvPr/>
        </p:nvSpPr>
        <p:spPr bwMode="auto">
          <a:xfrm>
            <a:off x="5623665" y="4519341"/>
            <a:ext cx="372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552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Methods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08" y="1266668"/>
            <a:ext cx="8420583" cy="495742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947ECF3-BC6F-E94F-B5AD-B06ADC844BEB}"/>
              </a:ext>
            </a:extLst>
          </p:cNvPr>
          <p:cNvSpPr/>
          <p:nvPr/>
        </p:nvSpPr>
        <p:spPr>
          <a:xfrm flipH="1">
            <a:off x="158764" y="1374044"/>
            <a:ext cx="220306" cy="871445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8914423-07AB-EC4F-A028-8222FC343253}"/>
              </a:ext>
            </a:extLst>
          </p:cNvPr>
          <p:cNvSpPr/>
          <p:nvPr/>
        </p:nvSpPr>
        <p:spPr>
          <a:xfrm flipH="1">
            <a:off x="126933" y="5150734"/>
            <a:ext cx="220306" cy="333223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88743BF7-73EF-E544-9D90-F1712D36B03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Insert/Remove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5779C-5751-7943-988F-61479514FEBD}"/>
              </a:ext>
            </a:extLst>
          </p:cNvPr>
          <p:cNvSpPr txBox="1"/>
          <p:nvPr/>
        </p:nvSpPr>
        <p:spPr bwMode="auto">
          <a:xfrm>
            <a:off x="429685" y="2059706"/>
            <a:ext cx="33119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algn="l"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element to end of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B01CF-145A-8E43-9D7E-0C14DB6C7C2A}"/>
              </a:ext>
            </a:extLst>
          </p:cNvPr>
          <p:cNvSpPr/>
          <p:nvPr/>
        </p:nvSpPr>
        <p:spPr>
          <a:xfrm>
            <a:off x="954978" y="2344142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(18);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DEC3D-6AB2-3A4F-82C6-DE0223D200C1}"/>
              </a:ext>
            </a:extLst>
          </p:cNvPr>
          <p:cNvSpPr/>
          <p:nvPr/>
        </p:nvSpPr>
        <p:spPr>
          <a:xfrm>
            <a:off x="992060" y="3536745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(2,99);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F37CE0-C958-5043-936B-0749E9088F7D}"/>
              </a:ext>
            </a:extLst>
          </p:cNvPr>
          <p:cNvSpPr/>
          <p:nvPr/>
        </p:nvSpPr>
        <p:spPr>
          <a:xfrm>
            <a:off x="992060" y="4838707"/>
            <a:ext cx="3724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x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list.remove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9BC4E0-73D3-6A4B-A0DC-CD8EC68FC789}"/>
              </a:ext>
            </a:extLst>
          </p:cNvPr>
          <p:cNvSpPr txBox="1"/>
          <p:nvPr/>
        </p:nvSpPr>
        <p:spPr bwMode="auto">
          <a:xfrm>
            <a:off x="5128383" y="2619917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787401-FE06-F84C-A32D-6CF324E9A95D}"/>
              </a:ext>
            </a:extLst>
          </p:cNvPr>
          <p:cNvSpPr txBox="1"/>
          <p:nvPr/>
        </p:nvSpPr>
        <p:spPr bwMode="auto">
          <a:xfrm>
            <a:off x="6086929" y="261991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847D30-2D8A-914D-8F9D-415FB77CE389}"/>
              </a:ext>
            </a:extLst>
          </p:cNvPr>
          <p:cNvSpPr txBox="1"/>
          <p:nvPr/>
        </p:nvSpPr>
        <p:spPr bwMode="auto">
          <a:xfrm>
            <a:off x="6645987" y="2614761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8E9883-9377-EC4A-B51F-E5F7C6D2934E}"/>
              </a:ext>
            </a:extLst>
          </p:cNvPr>
          <p:cNvSpPr txBox="1"/>
          <p:nvPr/>
        </p:nvSpPr>
        <p:spPr bwMode="auto">
          <a:xfrm>
            <a:off x="4981960" y="2192632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7ABBD5-0799-3942-AFCA-F2CE8FCE4419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5660351" y="2361909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180AA93-B649-A74F-B4F7-C043136B1D85}"/>
              </a:ext>
            </a:extLst>
          </p:cNvPr>
          <p:cNvSpPr/>
          <p:nvPr/>
        </p:nvSpPr>
        <p:spPr>
          <a:xfrm>
            <a:off x="5962074" y="213720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2C3D2B-A4CB-1640-98DA-A885A5C20AD6}"/>
              </a:ext>
            </a:extLst>
          </p:cNvPr>
          <p:cNvSpPr/>
          <p:nvPr/>
        </p:nvSpPr>
        <p:spPr>
          <a:xfrm>
            <a:off x="6510714" y="213720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388BBA-1852-2440-A4BE-6F2A9F116FA5}"/>
              </a:ext>
            </a:extLst>
          </p:cNvPr>
          <p:cNvSpPr txBox="1"/>
          <p:nvPr/>
        </p:nvSpPr>
        <p:spPr bwMode="auto">
          <a:xfrm>
            <a:off x="7205042" y="260537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A6A50A-B4D4-B347-9F2E-76304D1AEB3A}"/>
              </a:ext>
            </a:extLst>
          </p:cNvPr>
          <p:cNvSpPr/>
          <p:nvPr/>
        </p:nvSpPr>
        <p:spPr>
          <a:xfrm>
            <a:off x="7059354" y="213720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7AE6CE-3E69-F142-BD3A-395C091A4D7A}"/>
              </a:ext>
            </a:extLst>
          </p:cNvPr>
          <p:cNvSpPr txBox="1"/>
          <p:nvPr/>
        </p:nvSpPr>
        <p:spPr bwMode="auto">
          <a:xfrm>
            <a:off x="7734218" y="2614761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9C8591-5A9A-3B45-B760-B51A9C41CCD0}"/>
              </a:ext>
            </a:extLst>
          </p:cNvPr>
          <p:cNvSpPr/>
          <p:nvPr/>
        </p:nvSpPr>
        <p:spPr>
          <a:xfrm>
            <a:off x="7607994" y="213720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18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9C1935-B3D5-3D48-9508-89785BB277DF}"/>
              </a:ext>
            </a:extLst>
          </p:cNvPr>
          <p:cNvSpPr txBox="1"/>
          <p:nvPr/>
        </p:nvSpPr>
        <p:spPr bwMode="auto">
          <a:xfrm>
            <a:off x="5128383" y="3654082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4EA687-4AD8-104C-B268-65F6E2BFF2A8}"/>
              </a:ext>
            </a:extLst>
          </p:cNvPr>
          <p:cNvSpPr txBox="1"/>
          <p:nvPr/>
        </p:nvSpPr>
        <p:spPr bwMode="auto">
          <a:xfrm>
            <a:off x="6086929" y="365408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3ECD8C-77D9-7B4C-99F1-328659B48EF1}"/>
              </a:ext>
            </a:extLst>
          </p:cNvPr>
          <p:cNvSpPr txBox="1"/>
          <p:nvPr/>
        </p:nvSpPr>
        <p:spPr bwMode="auto">
          <a:xfrm>
            <a:off x="6645987" y="3648926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926F1D-9E38-5642-93EB-97C3C7760F79}"/>
              </a:ext>
            </a:extLst>
          </p:cNvPr>
          <p:cNvSpPr txBox="1"/>
          <p:nvPr/>
        </p:nvSpPr>
        <p:spPr bwMode="auto">
          <a:xfrm>
            <a:off x="4981960" y="3226797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B549F2-56BC-CB40-8B2F-38C22BE5625B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5660351" y="3396074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9CF84C5-E87F-2347-A4E2-2782297894D4}"/>
              </a:ext>
            </a:extLst>
          </p:cNvPr>
          <p:cNvSpPr/>
          <p:nvPr/>
        </p:nvSpPr>
        <p:spPr>
          <a:xfrm>
            <a:off x="5962074" y="317136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7C7D9-BB4E-F94A-AA80-DF6AEDA0B7DD}"/>
              </a:ext>
            </a:extLst>
          </p:cNvPr>
          <p:cNvSpPr/>
          <p:nvPr/>
        </p:nvSpPr>
        <p:spPr>
          <a:xfrm>
            <a:off x="6510714" y="317136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F8E141-E35D-A24C-A14F-ED493A24FEAB}"/>
              </a:ext>
            </a:extLst>
          </p:cNvPr>
          <p:cNvSpPr txBox="1"/>
          <p:nvPr/>
        </p:nvSpPr>
        <p:spPr bwMode="auto">
          <a:xfrm>
            <a:off x="7205042" y="363954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EB7C981-0015-CA46-ACE0-97A986F65343}"/>
              </a:ext>
            </a:extLst>
          </p:cNvPr>
          <p:cNvSpPr/>
          <p:nvPr/>
        </p:nvSpPr>
        <p:spPr>
          <a:xfrm>
            <a:off x="7059354" y="317136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99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33C81B-5BB7-5148-A206-91295CFB542D}"/>
              </a:ext>
            </a:extLst>
          </p:cNvPr>
          <p:cNvSpPr txBox="1"/>
          <p:nvPr/>
        </p:nvSpPr>
        <p:spPr bwMode="auto">
          <a:xfrm>
            <a:off x="7731471" y="3638093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544F9A-0E40-FE4B-A73A-0A2ED4B12EED}"/>
              </a:ext>
            </a:extLst>
          </p:cNvPr>
          <p:cNvSpPr/>
          <p:nvPr/>
        </p:nvSpPr>
        <p:spPr>
          <a:xfrm>
            <a:off x="7607994" y="317136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EDC359-A33D-434E-A85A-928C0F45E6BB}"/>
              </a:ext>
            </a:extLst>
          </p:cNvPr>
          <p:cNvSpPr txBox="1"/>
          <p:nvPr/>
        </p:nvSpPr>
        <p:spPr bwMode="auto">
          <a:xfrm>
            <a:off x="429685" y="3136635"/>
            <a:ext cx="3627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algn="l">
              <a:buClr>
                <a:schemeClr val="accent1"/>
              </a:buClr>
              <a:buFont typeface="+mj-lt"/>
              <a:buAutoNum type="arabicPeriod" startAt="2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element to middle of list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CEA8FD-FC40-7C45-8AD9-72F096E6AF03}"/>
              </a:ext>
            </a:extLst>
          </p:cNvPr>
          <p:cNvSpPr txBox="1"/>
          <p:nvPr/>
        </p:nvSpPr>
        <p:spPr bwMode="auto">
          <a:xfrm>
            <a:off x="429685" y="4360874"/>
            <a:ext cx="41283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algn="l">
              <a:buClr>
                <a:schemeClr val="accent1"/>
              </a:buClr>
              <a:buFont typeface="+mj-lt"/>
              <a:buAutoNum type="arabicPeriod" startAt="3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Remove element from front of list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A35ADE-2778-2744-8074-73636DB542C9}"/>
              </a:ext>
            </a:extLst>
          </p:cNvPr>
          <p:cNvSpPr txBox="1"/>
          <p:nvPr/>
        </p:nvSpPr>
        <p:spPr bwMode="auto">
          <a:xfrm>
            <a:off x="5128383" y="4828862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369BA5-3D5A-D04D-9E8E-1170CFC3BACF}"/>
              </a:ext>
            </a:extLst>
          </p:cNvPr>
          <p:cNvSpPr txBox="1"/>
          <p:nvPr/>
        </p:nvSpPr>
        <p:spPr bwMode="auto">
          <a:xfrm>
            <a:off x="6086929" y="482886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204084D-29D7-AC4E-8EB3-54FD5A0A1CB4}"/>
              </a:ext>
            </a:extLst>
          </p:cNvPr>
          <p:cNvSpPr txBox="1"/>
          <p:nvPr/>
        </p:nvSpPr>
        <p:spPr bwMode="auto">
          <a:xfrm>
            <a:off x="6645987" y="4823706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FBEF6F-C4B6-2E45-AE83-5096A0575811}"/>
              </a:ext>
            </a:extLst>
          </p:cNvPr>
          <p:cNvSpPr txBox="1"/>
          <p:nvPr/>
        </p:nvSpPr>
        <p:spPr bwMode="auto">
          <a:xfrm>
            <a:off x="4981960" y="4401577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774B93D-3A35-A446-989B-6827161307C5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5660351" y="4570854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ACB3D389-676F-0143-B308-FC8AF81853BB}"/>
              </a:ext>
            </a:extLst>
          </p:cNvPr>
          <p:cNvSpPr/>
          <p:nvPr/>
        </p:nvSpPr>
        <p:spPr>
          <a:xfrm>
            <a:off x="5962074" y="434614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17C137F-C3B4-ED43-A5E4-7E53D0757409}"/>
              </a:ext>
            </a:extLst>
          </p:cNvPr>
          <p:cNvSpPr/>
          <p:nvPr/>
        </p:nvSpPr>
        <p:spPr>
          <a:xfrm>
            <a:off x="6510714" y="434614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99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89F43B7-19B3-5A4C-A626-9F6270B82F3F}"/>
              </a:ext>
            </a:extLst>
          </p:cNvPr>
          <p:cNvSpPr txBox="1"/>
          <p:nvPr/>
        </p:nvSpPr>
        <p:spPr bwMode="auto">
          <a:xfrm>
            <a:off x="4981960" y="5426125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443FFFD-5106-9A44-976F-8373A2845DAA}"/>
              </a:ext>
            </a:extLst>
          </p:cNvPr>
          <p:cNvSpPr/>
          <p:nvPr/>
        </p:nvSpPr>
        <p:spPr>
          <a:xfrm>
            <a:off x="5328281" y="5401418"/>
            <a:ext cx="918944" cy="4572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9CB161-3917-444D-86D7-36F41611178D}"/>
              </a:ext>
            </a:extLst>
          </p:cNvPr>
          <p:cNvSpPr txBox="1"/>
          <p:nvPr/>
        </p:nvSpPr>
        <p:spPr bwMode="auto">
          <a:xfrm>
            <a:off x="5126130" y="1437169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F9F0DE-78EA-A84C-9160-8364249078E9}"/>
              </a:ext>
            </a:extLst>
          </p:cNvPr>
          <p:cNvSpPr txBox="1"/>
          <p:nvPr/>
        </p:nvSpPr>
        <p:spPr bwMode="auto">
          <a:xfrm>
            <a:off x="6084676" y="1437169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86CAA7-FCD6-DF4D-A874-BEE8FC8DC0CB}"/>
              </a:ext>
            </a:extLst>
          </p:cNvPr>
          <p:cNvSpPr txBox="1"/>
          <p:nvPr/>
        </p:nvSpPr>
        <p:spPr bwMode="auto">
          <a:xfrm>
            <a:off x="6643734" y="1432013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88C6FFE-77A3-0643-863A-44445D71CAEF}"/>
              </a:ext>
            </a:extLst>
          </p:cNvPr>
          <p:cNvSpPr txBox="1"/>
          <p:nvPr/>
        </p:nvSpPr>
        <p:spPr bwMode="auto">
          <a:xfrm>
            <a:off x="4979707" y="1009884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F0A466F-A44F-3640-B7BF-D4D21EB88712}"/>
              </a:ext>
            </a:extLst>
          </p:cNvPr>
          <p:cNvCxnSpPr>
            <a:cxnSpLocks/>
            <a:stCxn id="106" idx="3"/>
            <a:endCxn id="108" idx="1"/>
          </p:cNvCxnSpPr>
          <p:nvPr/>
        </p:nvCxnSpPr>
        <p:spPr>
          <a:xfrm>
            <a:off x="5658098" y="1179161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ECCE0D-5137-7C4F-BD90-31849977A03E}"/>
              </a:ext>
            </a:extLst>
          </p:cNvPr>
          <p:cNvSpPr/>
          <p:nvPr/>
        </p:nvSpPr>
        <p:spPr>
          <a:xfrm>
            <a:off x="5959821" y="954456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0382311-1579-8741-8354-6AD9AC228CDA}"/>
              </a:ext>
            </a:extLst>
          </p:cNvPr>
          <p:cNvSpPr/>
          <p:nvPr/>
        </p:nvSpPr>
        <p:spPr>
          <a:xfrm>
            <a:off x="6508461" y="954456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C3849C5-7CD0-A442-B068-BB4260BA1EEC}"/>
              </a:ext>
            </a:extLst>
          </p:cNvPr>
          <p:cNvSpPr txBox="1"/>
          <p:nvPr/>
        </p:nvSpPr>
        <p:spPr bwMode="auto">
          <a:xfrm>
            <a:off x="7202789" y="1422629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309BF4C-B4A9-B442-AD02-EDEAE65103F1}"/>
              </a:ext>
            </a:extLst>
          </p:cNvPr>
          <p:cNvSpPr/>
          <p:nvPr/>
        </p:nvSpPr>
        <p:spPr>
          <a:xfrm>
            <a:off x="7057101" y="954456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02DD909-CA9F-4447-8A0D-A87E44242CD2}"/>
              </a:ext>
            </a:extLst>
          </p:cNvPr>
          <p:cNvSpPr txBox="1"/>
          <p:nvPr/>
        </p:nvSpPr>
        <p:spPr bwMode="auto">
          <a:xfrm>
            <a:off x="591641" y="1115119"/>
            <a:ext cx="1997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Original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261BA56-99A5-BF46-965B-5BAC17CEF421}"/>
              </a:ext>
            </a:extLst>
          </p:cNvPr>
          <p:cNvSpPr txBox="1"/>
          <p:nvPr/>
        </p:nvSpPr>
        <p:spPr bwMode="auto">
          <a:xfrm>
            <a:off x="8279472" y="3650775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92EFD00-9CB7-824F-B094-794BD4E8AAAE}"/>
              </a:ext>
            </a:extLst>
          </p:cNvPr>
          <p:cNvSpPr/>
          <p:nvPr/>
        </p:nvSpPr>
        <p:spPr>
          <a:xfrm>
            <a:off x="8158947" y="3171369"/>
            <a:ext cx="548640" cy="45514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18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80C2BE1-552D-3F43-9C0F-824676013A24}"/>
              </a:ext>
            </a:extLst>
          </p:cNvPr>
          <p:cNvSpPr txBox="1"/>
          <p:nvPr/>
        </p:nvSpPr>
        <p:spPr bwMode="auto">
          <a:xfrm>
            <a:off x="7187843" y="4812873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C5DD4C6-E3FE-3D48-8F9B-D53F194777B3}"/>
              </a:ext>
            </a:extLst>
          </p:cNvPr>
          <p:cNvSpPr/>
          <p:nvPr/>
        </p:nvSpPr>
        <p:spPr>
          <a:xfrm>
            <a:off x="7064366" y="434614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14D99E2-A491-B342-94C9-8D3BDA0419F5}"/>
              </a:ext>
            </a:extLst>
          </p:cNvPr>
          <p:cNvSpPr txBox="1"/>
          <p:nvPr/>
        </p:nvSpPr>
        <p:spPr bwMode="auto">
          <a:xfrm>
            <a:off x="7735844" y="4825555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39EA5E1-3890-4545-82EF-AB65E49BC34A}"/>
              </a:ext>
            </a:extLst>
          </p:cNvPr>
          <p:cNvSpPr/>
          <p:nvPr/>
        </p:nvSpPr>
        <p:spPr>
          <a:xfrm>
            <a:off x="7615319" y="4346149"/>
            <a:ext cx="548640" cy="45514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18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960640-BF0A-7E41-8C2C-8FFED7AB03C8}"/>
              </a:ext>
            </a:extLst>
          </p:cNvPr>
          <p:cNvSpPr txBox="1"/>
          <p:nvPr/>
        </p:nvSpPr>
        <p:spPr bwMode="auto">
          <a:xfrm>
            <a:off x="655341" y="5931869"/>
            <a:ext cx="780543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If you insert/remove in the front or middle of a list,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elements </a:t>
            </a:r>
            <a:r>
              <a:rPr lang="en-US" sz="2800" b="1" i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shift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to fit.</a:t>
            </a:r>
          </a:p>
        </p:txBody>
      </p:sp>
    </p:spTree>
    <p:extLst>
      <p:ext uri="{BB962C8B-B14F-4D97-AF65-F5344CB8AC3E}">
        <p14:creationId xmlns:p14="http://schemas.microsoft.com/office/powerpoint/2010/main" val="14705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6" grpId="0" animBg="1"/>
      <p:bldP spid="47" grpId="0" animBg="1"/>
      <p:bldP spid="48" grpId="0"/>
      <p:bldP spid="49" grpId="0" animBg="1"/>
      <p:bldP spid="50" grpId="0"/>
      <p:bldP spid="51" grpId="0" animBg="1"/>
      <p:bldP spid="63" grpId="0"/>
      <p:bldP spid="64" grpId="0"/>
      <p:bldP spid="65" grpId="0"/>
      <p:bldP spid="66" grpId="0"/>
      <p:bldP spid="68" grpId="0" animBg="1"/>
      <p:bldP spid="69" grpId="0" animBg="1"/>
      <p:bldP spid="70" grpId="0"/>
      <p:bldP spid="71" grpId="0" animBg="1"/>
      <p:bldP spid="72" grpId="0"/>
      <p:bldP spid="73" grpId="0" animBg="1"/>
      <p:bldP spid="91" grpId="0"/>
      <p:bldP spid="92" grpId="0"/>
      <p:bldP spid="93" grpId="0"/>
      <p:bldP spid="94" grpId="0"/>
      <p:bldP spid="96" grpId="0" animBg="1"/>
      <p:bldP spid="97" grpId="0" animBg="1"/>
      <p:bldP spid="100" grpId="0"/>
      <p:bldP spid="101" grpId="0" animBg="1"/>
      <p:bldP spid="116" grpId="0"/>
      <p:bldP spid="117" grpId="0" animBg="1"/>
      <p:bldP spid="118" grpId="0"/>
      <p:bldP spid="119" grpId="0" animBg="1"/>
      <p:bldP spid="120" grpId="0"/>
      <p:bldP spid="1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2733675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ourier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8075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Rocket Paddle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5C170-533E-524C-BFF9-E89B889D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5691" y="1501194"/>
            <a:ext cx="5752618" cy="4575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460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Rocket Paddle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5C170-533E-524C-BFF9-E89B889D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97051" y="1501194"/>
            <a:ext cx="5749897" cy="4575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824FEC-FD64-AD43-8B3C-BC1011928D97}"/>
              </a:ext>
            </a:extLst>
          </p:cNvPr>
          <p:cNvSpPr txBox="1"/>
          <p:nvPr/>
        </p:nvSpPr>
        <p:spPr bwMode="auto">
          <a:xfrm>
            <a:off x="2080003" y="6090099"/>
            <a:ext cx="49839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visible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rockets on the canvas</a:t>
            </a:r>
          </a:p>
        </p:txBody>
      </p:sp>
    </p:spTree>
    <p:extLst>
      <p:ext uri="{BB962C8B-B14F-4D97-AF65-F5344CB8AC3E}">
        <p14:creationId xmlns:p14="http://schemas.microsoft.com/office/powerpoint/2010/main" val="421645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255B3C-1538-E149-BCD5-0CA92BC25479}"/>
              </a:ext>
            </a:extLst>
          </p:cNvPr>
          <p:cNvSpPr/>
          <p:nvPr/>
        </p:nvSpPr>
        <p:spPr>
          <a:xfrm>
            <a:off x="739577" y="727399"/>
            <a:ext cx="750279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b="1" dirty="0">
              <a:solidFill>
                <a:srgbClr val="80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 dirty="0">
              <a:solidFill>
                <a:srgbClr val="80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RocketPaddle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800" b="1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B994180-9A0D-0E4E-B5A1-9E01D56A5D8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Rocket Paddle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0C0F1-6C28-5F4C-B6D0-BA34CBF24416}"/>
              </a:ext>
            </a:extLst>
          </p:cNvPr>
          <p:cNvSpPr txBox="1"/>
          <p:nvPr/>
        </p:nvSpPr>
        <p:spPr bwMode="auto">
          <a:xfrm>
            <a:off x="7582259" y="3331809"/>
            <a:ext cx="7764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Setup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46A98B5-99B4-C24F-94B9-1F68927DD3E2}"/>
              </a:ext>
            </a:extLst>
          </p:cNvPr>
          <p:cNvSpPr/>
          <p:nvPr/>
        </p:nvSpPr>
        <p:spPr>
          <a:xfrm>
            <a:off x="7161545" y="2914798"/>
            <a:ext cx="264679" cy="1076432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D69E4-90D1-4747-9C81-6DF0DAAE34FE}"/>
              </a:ext>
            </a:extLst>
          </p:cNvPr>
          <p:cNvSpPr txBox="1"/>
          <p:nvPr/>
        </p:nvSpPr>
        <p:spPr bwMode="auto">
          <a:xfrm>
            <a:off x="7582259" y="4492214"/>
            <a:ext cx="1048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3FB911A-F9DA-6745-A30F-4E42C481BA19}"/>
              </a:ext>
            </a:extLst>
          </p:cNvPr>
          <p:cNvSpPr/>
          <p:nvPr/>
        </p:nvSpPr>
        <p:spPr>
          <a:xfrm>
            <a:off x="7161545" y="4075203"/>
            <a:ext cx="264679" cy="1076432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35FF0-D194-D34E-A343-232D86428B30}"/>
              </a:ext>
            </a:extLst>
          </p:cNvPr>
          <p:cNvSpPr txBox="1"/>
          <p:nvPr/>
        </p:nvSpPr>
        <p:spPr bwMode="auto">
          <a:xfrm>
            <a:off x="6147473" y="672564"/>
            <a:ext cx="22660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Java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 library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4F77DE-3AD4-134D-81EE-6314001CB7D9}"/>
              </a:ext>
            </a:extLst>
          </p:cNvPr>
          <p:cNvSpPr/>
          <p:nvPr/>
        </p:nvSpPr>
        <p:spPr>
          <a:xfrm>
            <a:off x="739577" y="2969249"/>
            <a:ext cx="6228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???????????????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createPaddle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addMouseListeners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4B46F-DD0B-2548-B152-7BD6BDF17916}"/>
              </a:ext>
            </a:extLst>
          </p:cNvPr>
          <p:cNvSpPr/>
          <p:nvPr/>
        </p:nvSpPr>
        <p:spPr>
          <a:xfrm>
            <a:off x="741339" y="3985345"/>
            <a:ext cx="6118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animateRockets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pause(100);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1A5CCC-3A35-094B-90B3-6281BCB54852}"/>
              </a:ext>
            </a:extLst>
          </p:cNvPr>
          <p:cNvSpPr/>
          <p:nvPr/>
        </p:nvSpPr>
        <p:spPr>
          <a:xfrm>
            <a:off x="739577" y="5455787"/>
            <a:ext cx="6714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mousePressed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MouseEvent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e) {…}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94920-1E06-9C48-8EF4-448A1BD20730}"/>
              </a:ext>
            </a:extLst>
          </p:cNvPr>
          <p:cNvSpPr txBox="1"/>
          <p:nvPr/>
        </p:nvSpPr>
        <p:spPr bwMode="auto">
          <a:xfrm>
            <a:off x="7582259" y="5425009"/>
            <a:ext cx="1048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Interact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5055EF4-332C-8E46-A739-98451F27B906}"/>
              </a:ext>
            </a:extLst>
          </p:cNvPr>
          <p:cNvSpPr/>
          <p:nvPr/>
        </p:nvSpPr>
        <p:spPr>
          <a:xfrm>
            <a:off x="7161545" y="5463371"/>
            <a:ext cx="264679" cy="361748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8AD35F-8233-9249-80FF-C086D5BA25E7}"/>
              </a:ext>
            </a:extLst>
          </p:cNvPr>
          <p:cNvSpPr/>
          <p:nvPr/>
        </p:nvSpPr>
        <p:spPr>
          <a:xfrm>
            <a:off x="3612553" y="2962477"/>
            <a:ext cx="33554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DECAD7-7728-5840-B7AB-280B690217EC}"/>
              </a:ext>
            </a:extLst>
          </p:cNvPr>
          <p:cNvSpPr txBox="1"/>
          <p:nvPr/>
        </p:nvSpPr>
        <p:spPr bwMode="auto">
          <a:xfrm>
            <a:off x="2009824" y="6321807"/>
            <a:ext cx="4983993" cy="40011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visible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rockets on the canvas</a:t>
            </a:r>
          </a:p>
        </p:txBody>
      </p:sp>
    </p:spTree>
    <p:extLst>
      <p:ext uri="{BB962C8B-B14F-4D97-AF65-F5344CB8AC3E}">
        <p14:creationId xmlns:p14="http://schemas.microsoft.com/office/powerpoint/2010/main" val="253903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2" grpId="0"/>
      <p:bldP spid="13" grpId="0" animBg="1"/>
      <p:bldP spid="16" grpId="0"/>
      <p:bldP spid="17" grpId="0"/>
      <p:bldP spid="18" grpId="0"/>
      <p:bldP spid="19" grpId="0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B60C7-6992-9A47-9499-FC929F9525A0}"/>
              </a:ext>
            </a:extLst>
          </p:cNvPr>
          <p:cNvSpPr/>
          <p:nvPr/>
        </p:nvSpPr>
        <p:spPr>
          <a:xfrm>
            <a:off x="485836" y="367791"/>
            <a:ext cx="8172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mousePressed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MouseEvent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.getX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PADDLE_Y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000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// add the rocket to the screen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the rocket to the list</a:t>
            </a:r>
            <a:endParaRPr lang="en-US" sz="1800" dirty="0">
              <a:solidFill>
                <a:srgbClr val="000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3B4C7-9A0F-7347-B78C-CAC2A170A956}"/>
              </a:ext>
            </a:extLst>
          </p:cNvPr>
          <p:cNvSpPr txBox="1"/>
          <p:nvPr/>
        </p:nvSpPr>
        <p:spPr bwMode="auto">
          <a:xfrm>
            <a:off x="2009824" y="6321807"/>
            <a:ext cx="4983993" cy="40011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visible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rockets on the canvas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8370B-DE04-DD44-AC91-79F7E1A2C81E}"/>
              </a:ext>
            </a:extLst>
          </p:cNvPr>
          <p:cNvSpPr/>
          <p:nvPr/>
        </p:nvSpPr>
        <p:spPr>
          <a:xfrm>
            <a:off x="485835" y="2776673"/>
            <a:ext cx="81723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animateRockets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over list backwards so that we can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safely remove from the list.</a:t>
            </a:r>
          </a:p>
          <a:p>
            <a:pPr lvl="0"/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- 1;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0;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--) {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the rocket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move the rocket up BALL_MOVE pixels</a:t>
            </a:r>
          </a:p>
          <a:p>
            <a:pPr lvl="0"/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??????</a:t>
            </a:r>
            <a:endParaRPr lang="en-US" sz="18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remove the rocket?</a:t>
            </a:r>
          </a:p>
          <a:p>
            <a:pPr lvl="0"/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??????</a:t>
            </a:r>
          </a:p>
          <a:p>
            <a:pPr lvl="0"/>
            <a:endParaRPr lang="en-US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8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endParaRPr lang="en-US" sz="18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552B016-AA59-9E41-BD5A-904DD21F386B}"/>
              </a:ext>
            </a:extLst>
          </p:cNvPr>
          <p:cNvSpPr/>
          <p:nvPr/>
        </p:nvSpPr>
        <p:spPr>
          <a:xfrm flipH="1">
            <a:off x="258367" y="4015788"/>
            <a:ext cx="159136" cy="2074311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D1090-4AB0-5D41-B5BA-4FF80DBCE44D}"/>
              </a:ext>
            </a:extLst>
          </p:cNvPr>
          <p:cNvSpPr txBox="1"/>
          <p:nvPr/>
        </p:nvSpPr>
        <p:spPr bwMode="auto">
          <a:xfrm>
            <a:off x="7465671" y="167736"/>
            <a:ext cx="984180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Interact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ECA1A-81C1-B149-B5D3-1A5747E4BDC8}"/>
              </a:ext>
            </a:extLst>
          </p:cNvPr>
          <p:cNvSpPr txBox="1"/>
          <p:nvPr/>
        </p:nvSpPr>
        <p:spPr bwMode="auto">
          <a:xfrm>
            <a:off x="7401359" y="2724803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70BB6B-E1A6-8249-BD3F-060BDA54F08C}"/>
              </a:ext>
            </a:extLst>
          </p:cNvPr>
          <p:cNvSpPr txBox="1"/>
          <p:nvPr/>
        </p:nvSpPr>
        <p:spPr>
          <a:xfrm>
            <a:off x="8086678" y="559853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2257DD-0563-CA41-8076-3AE1F064CE5A}"/>
              </a:ext>
            </a:extLst>
          </p:cNvPr>
          <p:cNvSpPr/>
          <p:nvPr/>
        </p:nvSpPr>
        <p:spPr>
          <a:xfrm>
            <a:off x="3671821" y="3869080"/>
            <a:ext cx="266611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DE4C8C-679B-5446-B2E3-470291A59B87}"/>
              </a:ext>
            </a:extLst>
          </p:cNvPr>
          <p:cNvSpPr/>
          <p:nvPr/>
        </p:nvSpPr>
        <p:spPr>
          <a:xfrm>
            <a:off x="1580543" y="4420742"/>
            <a:ext cx="418255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.move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-1*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BALL_MOVE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7ADF5E-44BF-3948-B3F8-54EA268D8D47}"/>
              </a:ext>
            </a:extLst>
          </p:cNvPr>
          <p:cNvSpPr/>
          <p:nvPr/>
        </p:nvSpPr>
        <p:spPr>
          <a:xfrm>
            <a:off x="1580543" y="5009597"/>
            <a:ext cx="3631122" cy="120032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.getY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&lt; 0)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remove(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.remove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31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1" grpId="0" animBg="1"/>
      <p:bldP spid="13" grpId="0" animBg="1"/>
      <p:bldP spid="17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2733675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ourier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0137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and Primitives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4D47374-010B-2247-B806-78E0C8D9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353820"/>
            <a:ext cx="6983730" cy="991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Doesn’t compile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 </a:t>
            </a:r>
            <a:endParaRPr lang="en-US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 list =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&lt;int&gt;();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F04B2-A776-1D46-B9AE-B0F198B3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33289"/>
            <a:ext cx="302469" cy="349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63DF5D-A6C2-9E43-8893-F74371696BE9}"/>
              </a:ext>
            </a:extLst>
          </p:cNvPr>
          <p:cNvSpPr txBox="1"/>
          <p:nvPr/>
        </p:nvSpPr>
        <p:spPr bwMode="auto">
          <a:xfrm>
            <a:off x="571500" y="4817259"/>
            <a:ext cx="31684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Unlike arrays,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can</a:t>
            </a: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only store </a:t>
            </a:r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objects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D689182F-3505-4744-9F71-35DFAEBF7D44}"/>
              </a:ext>
            </a:extLst>
          </p:cNvPr>
          <p:cNvSpPr/>
          <p:nvPr/>
        </p:nvSpPr>
        <p:spPr>
          <a:xfrm>
            <a:off x="1319480" y="2417818"/>
            <a:ext cx="5143500" cy="1125229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“Dimensions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” to complete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ReferenceType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7FEE0-16E5-524C-8B45-2F1ED83BF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814" y="2640866"/>
            <a:ext cx="1088651" cy="1088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6DE45-1388-5B49-99CA-5E2BF268F6EC}"/>
              </a:ext>
            </a:extLst>
          </p:cNvPr>
          <p:cNvSpPr txBox="1"/>
          <p:nvPr/>
        </p:nvSpPr>
        <p:spPr bwMode="auto">
          <a:xfrm>
            <a:off x="632347" y="2640866"/>
            <a:ext cx="6126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3BC9F-84C3-4444-9D59-7619C8AC6980}"/>
              </a:ext>
            </a:extLst>
          </p:cNvPr>
          <p:cNvGrpSpPr/>
          <p:nvPr/>
        </p:nvGrpSpPr>
        <p:grpSpPr>
          <a:xfrm>
            <a:off x="6100684" y="4362982"/>
            <a:ext cx="2471816" cy="2298787"/>
            <a:chOff x="5399560" y="4190324"/>
            <a:chExt cx="2471816" cy="22987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9560" y="4190324"/>
              <a:ext cx="2471816" cy="229878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A50D82-1894-B443-BC12-EA9D7DAEB4F5}"/>
                </a:ext>
              </a:extLst>
            </p:cNvPr>
            <p:cNvSpPr txBox="1"/>
            <p:nvPr/>
          </p:nvSpPr>
          <p:spPr bwMode="auto">
            <a:xfrm>
              <a:off x="6880458" y="5310367"/>
              <a:ext cx="6463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CECB64-D285-674D-A973-087AE83794AD}"/>
                </a:ext>
              </a:extLst>
            </p:cNvPr>
            <p:cNvSpPr txBox="1"/>
            <p:nvPr/>
          </p:nvSpPr>
          <p:spPr bwMode="auto">
            <a:xfrm>
              <a:off x="6235089" y="4421158"/>
              <a:ext cx="11079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D1B1DE-F6A4-F844-8CC5-E1496D9FB019}"/>
                </a:ext>
              </a:extLst>
            </p:cNvPr>
            <p:cNvSpPr txBox="1"/>
            <p:nvPr/>
          </p:nvSpPr>
          <p:spPr bwMode="auto">
            <a:xfrm>
              <a:off x="5866238" y="5616799"/>
              <a:ext cx="8002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DBF23C-DD89-C14B-9319-282FCA4E5CF2}"/>
                </a:ext>
              </a:extLst>
            </p:cNvPr>
            <p:cNvSpPr txBox="1"/>
            <p:nvPr/>
          </p:nvSpPr>
          <p:spPr bwMode="auto">
            <a:xfrm>
              <a:off x="5589719" y="4975319"/>
              <a:ext cx="12618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boolean</a:t>
              </a:r>
              <a:endPara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9C7C178-9F41-E744-B0A1-D07A7C417CA4}"/>
              </a:ext>
            </a:extLst>
          </p:cNvPr>
          <p:cNvSpPr txBox="1"/>
          <p:nvPr/>
        </p:nvSpPr>
        <p:spPr bwMode="auto">
          <a:xfrm>
            <a:off x="4641727" y="4793871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2D9D5-481C-DD48-B340-FA83CC4962C2}"/>
              </a:ext>
            </a:extLst>
          </p:cNvPr>
          <p:cNvSpPr txBox="1"/>
          <p:nvPr/>
        </p:nvSpPr>
        <p:spPr bwMode="auto">
          <a:xfrm>
            <a:off x="4683851" y="5901902"/>
            <a:ext cx="1107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6C005B-5F72-4C47-9954-5BDAC5DFC33B}"/>
              </a:ext>
            </a:extLst>
          </p:cNvPr>
          <p:cNvSpPr txBox="1"/>
          <p:nvPr/>
        </p:nvSpPr>
        <p:spPr bwMode="auto">
          <a:xfrm>
            <a:off x="4350849" y="532782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0325D-70B1-3A41-9F2C-28C50A68C750}"/>
              </a:ext>
            </a:extLst>
          </p:cNvPr>
          <p:cNvSpPr txBox="1"/>
          <p:nvPr/>
        </p:nvSpPr>
        <p:spPr bwMode="auto">
          <a:xfrm>
            <a:off x="4898207" y="4417149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6321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8" grpId="0"/>
      <p:bldP spid="15" grpId="0"/>
      <p:bldP spid="17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002" y="5111995"/>
            <a:ext cx="7292340" cy="149733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DD0A37C-5997-3C4D-9657-4DD919A6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" y="1058983"/>
            <a:ext cx="7477760" cy="149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array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is a variable type that represents a list of items.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You access individual items in an array by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index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.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Stores a single type of item 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,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, </a:t>
            </a:r>
            <a:r>
              <a:rPr lang="en-US" sz="1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, etc.)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303638-09F0-4E49-ADBF-1DE4A16B21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Previously…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157AA6-2329-B846-BA17-1BC09439C3A1}"/>
              </a:ext>
            </a:extLst>
          </p:cNvPr>
          <p:cNvSpPr/>
          <p:nvPr/>
        </p:nvSpPr>
        <p:spPr>
          <a:xfrm>
            <a:off x="508000" y="3105834"/>
            <a:ext cx="5589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 kern="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-US" sz="18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b="1" kern="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new int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[5];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[2] = 3;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F742F-D880-4244-9276-4286A22CA4C8}"/>
              </a:ext>
            </a:extLst>
          </p:cNvPr>
          <p:cNvSpPr/>
          <p:nvPr/>
        </p:nvSpPr>
        <p:spPr>
          <a:xfrm>
            <a:off x="508000" y="4549112"/>
            <a:ext cx="81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 kern="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-US" sz="18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belowArray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{12, 49, -2, 26, 5, 17, -6, 84, 72, 3};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D08ED-97EC-4A4D-84FD-029E3064D0B9}"/>
              </a:ext>
            </a:extLst>
          </p:cNvPr>
          <p:cNvSpPr txBox="1"/>
          <p:nvPr/>
        </p:nvSpPr>
        <p:spPr bwMode="auto">
          <a:xfrm>
            <a:off x="4849792" y="2883128"/>
            <a:ext cx="11721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intArray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EF863A-518D-8249-BAF8-BE02DEAF9283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>
            <a:off x="5435850" y="3221682"/>
            <a:ext cx="568822" cy="309063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D06D438-3CE7-5845-B058-DDF17EF7F89F}"/>
              </a:ext>
            </a:extLst>
          </p:cNvPr>
          <p:cNvSpPr/>
          <p:nvPr/>
        </p:nvSpPr>
        <p:spPr>
          <a:xfrm>
            <a:off x="600467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9ADD03-195B-3743-B913-3E51FD655D8C}"/>
              </a:ext>
            </a:extLst>
          </p:cNvPr>
          <p:cNvSpPr/>
          <p:nvPr/>
        </p:nvSpPr>
        <p:spPr>
          <a:xfrm>
            <a:off x="655331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5A31E0-BA43-944C-9591-D11A4D79180E}"/>
              </a:ext>
            </a:extLst>
          </p:cNvPr>
          <p:cNvSpPr/>
          <p:nvPr/>
        </p:nvSpPr>
        <p:spPr>
          <a:xfrm>
            <a:off x="710195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DEF03-5701-7548-9700-5F16C6E20F28}"/>
              </a:ext>
            </a:extLst>
          </p:cNvPr>
          <p:cNvSpPr/>
          <p:nvPr/>
        </p:nvSpPr>
        <p:spPr>
          <a:xfrm>
            <a:off x="765059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B0427E-61E4-2E43-B161-C690A855EEC7}"/>
              </a:ext>
            </a:extLst>
          </p:cNvPr>
          <p:cNvSpPr txBox="1"/>
          <p:nvPr/>
        </p:nvSpPr>
        <p:spPr bwMode="auto">
          <a:xfrm>
            <a:off x="154352" y="5460302"/>
            <a:ext cx="14189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belowArray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6BE44E-C33A-8948-B0BC-7375E511EAA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573330" y="5629579"/>
            <a:ext cx="371217" cy="270858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8C6A35-B13F-3F48-BFDC-A31430EB4D73}"/>
              </a:ext>
            </a:extLst>
          </p:cNvPr>
          <p:cNvSpPr/>
          <p:nvPr/>
        </p:nvSpPr>
        <p:spPr>
          <a:xfrm>
            <a:off x="7101290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049468-990F-C04B-83A7-89DBAF1969FA}"/>
              </a:ext>
            </a:extLst>
          </p:cNvPr>
          <p:cNvSpPr/>
          <p:nvPr/>
        </p:nvSpPr>
        <p:spPr>
          <a:xfrm>
            <a:off x="8174758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915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and Primitives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4D47374-010B-2247-B806-78E0C8D9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353820"/>
            <a:ext cx="6983730" cy="991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Doesn’t compile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 </a:t>
            </a:r>
            <a:endParaRPr lang="en-US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 list =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&lt;int&gt;();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F04B2-A776-1D46-B9AE-B0F198B3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33289"/>
            <a:ext cx="302469" cy="349003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D689182F-3505-4744-9F71-35DFAEBF7D44}"/>
              </a:ext>
            </a:extLst>
          </p:cNvPr>
          <p:cNvSpPr/>
          <p:nvPr/>
        </p:nvSpPr>
        <p:spPr>
          <a:xfrm>
            <a:off x="1319480" y="2417818"/>
            <a:ext cx="5143500" cy="1125229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“Dimensions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” to complete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ReferenceType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7FEE0-16E5-524C-8B45-2F1ED83BF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814" y="2640866"/>
            <a:ext cx="1088651" cy="1088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6DE45-1388-5B49-99CA-5E2BF268F6EC}"/>
              </a:ext>
            </a:extLst>
          </p:cNvPr>
          <p:cNvSpPr txBox="1"/>
          <p:nvPr/>
        </p:nvSpPr>
        <p:spPr bwMode="auto">
          <a:xfrm>
            <a:off x="632347" y="2640866"/>
            <a:ext cx="6126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2x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DC113F1-EBFD-F641-A88A-24A25E569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716335"/>
              </p:ext>
            </p:extLst>
          </p:nvPr>
        </p:nvGraphicFramePr>
        <p:xfrm>
          <a:off x="3891230" y="4105910"/>
          <a:ext cx="4739640" cy="187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0260">
                  <a:extLst>
                    <a:ext uri="{9D8B030D-6E8A-4147-A177-3AD203B41FA5}">
                      <a16:colId xmlns:a16="http://schemas.microsoft.com/office/drawing/2014/main" val="1606160983"/>
                    </a:ext>
                  </a:extLst>
                </a:gridCol>
                <a:gridCol w="2659380">
                  <a:extLst>
                    <a:ext uri="{9D8B030D-6E8A-4147-A177-3AD203B41FA5}">
                      <a16:colId xmlns:a16="http://schemas.microsoft.com/office/drawing/2014/main" val="9454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Primitive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“Wrapper” Class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17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Integer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97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83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boolean</a:t>
                      </a:r>
                      <a:endParaRPr lang="en-US" sz="1800" b="1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6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Character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1226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3001C7-5374-C34D-B752-0D806E4192B7}"/>
              </a:ext>
            </a:extLst>
          </p:cNvPr>
          <p:cNvSpPr txBox="1"/>
          <p:nvPr/>
        </p:nvSpPr>
        <p:spPr bwMode="auto">
          <a:xfrm>
            <a:off x="4057650" y="6132875"/>
            <a:ext cx="448090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Objects:      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910DC-B12C-2C40-BD8A-F5ADDDBFE416}"/>
              </a:ext>
            </a:extLst>
          </p:cNvPr>
          <p:cNvSpPr txBox="1"/>
          <p:nvPr/>
        </p:nvSpPr>
        <p:spPr bwMode="auto">
          <a:xfrm>
            <a:off x="571500" y="4817259"/>
            <a:ext cx="31684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Unlike arrays,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can</a:t>
            </a: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only store </a:t>
            </a:r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objects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9E52FA-036A-B946-B779-EC95E5B69F21}"/>
              </a:ext>
            </a:extLst>
          </p:cNvPr>
          <p:cNvSpPr txBox="1"/>
          <p:nvPr/>
        </p:nvSpPr>
        <p:spPr bwMode="auto">
          <a:xfrm>
            <a:off x="4989375" y="6169750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355A54-632F-4E4F-AFB4-00DA887CADF1}"/>
              </a:ext>
            </a:extLst>
          </p:cNvPr>
          <p:cNvSpPr txBox="1"/>
          <p:nvPr/>
        </p:nvSpPr>
        <p:spPr bwMode="auto">
          <a:xfrm>
            <a:off x="7768997" y="4145116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19B2B-907B-F044-BDCD-62C0F69F0EB1}"/>
              </a:ext>
            </a:extLst>
          </p:cNvPr>
          <p:cNvSpPr txBox="1"/>
          <p:nvPr/>
        </p:nvSpPr>
        <p:spPr bwMode="auto">
          <a:xfrm>
            <a:off x="4913124" y="4145116"/>
            <a:ext cx="441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2945086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F16C2D-EA87-F144-BC51-6B5E3530AA88}"/>
              </a:ext>
            </a:extLst>
          </p:cNvPr>
          <p:cNvSpPr/>
          <p:nvPr/>
        </p:nvSpPr>
        <p:spPr>
          <a:xfrm>
            <a:off x="2500132" y="3611301"/>
            <a:ext cx="925975" cy="2314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DEDFC-B9FA-B24D-B588-283A8926B1D1}"/>
              </a:ext>
            </a:extLst>
          </p:cNvPr>
          <p:cNvSpPr/>
          <p:nvPr/>
        </p:nvSpPr>
        <p:spPr>
          <a:xfrm>
            <a:off x="6599499" y="3611301"/>
            <a:ext cx="925975" cy="2314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197724-98DF-1140-85FB-145CDC5FD6A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and Primitives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F5C2D9F5-D290-DD43-B0BA-73C818355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" y="1262380"/>
            <a:ext cx="7360920" cy="991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Doesn’t compile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 </a:t>
            </a:r>
            <a:endParaRPr lang="en-US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&lt;int&gt;();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7E6D8-7E4C-4540-A337-1BE204DD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1849"/>
            <a:ext cx="302469" cy="349003"/>
          </a:xfrm>
          <a:prstGeom prst="rect">
            <a:avLst/>
          </a:prstGeom>
        </p:spPr>
      </p:pic>
      <p:sp>
        <p:nvSpPr>
          <p:cNvPr id="8" name="Rectangle 18">
            <a:extLst>
              <a:ext uri="{FF2B5EF4-FFF2-40B4-BE49-F238E27FC236}">
                <a16:creationId xmlns:a16="http://schemas.microsoft.com/office/drawing/2014/main" id="{EF6ECF1E-F778-E64E-8001-A6140E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" y="3272811"/>
            <a:ext cx="7360920" cy="23228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 wrapper classes when making an </a:t>
            </a:r>
            <a:r>
              <a:rPr lang="en-US" sz="18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endParaRPr lang="en-US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&lt;Integer&gt;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&lt;Integer&gt;();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Java converts Integer &lt;-&gt; int automatically!</a:t>
            </a:r>
          </a:p>
          <a:p>
            <a:pPr marL="342900" indent="-342900"/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num = 123;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(num);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first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(0); // 123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5D191E6-8988-914E-80BB-E0E56B0441B3}"/>
              </a:ext>
            </a:extLst>
          </p:cNvPr>
          <p:cNvSpPr/>
          <p:nvPr/>
        </p:nvSpPr>
        <p:spPr>
          <a:xfrm>
            <a:off x="4017645" y="2420641"/>
            <a:ext cx="1108710" cy="53721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2828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vs. 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2EDCB-7C64-AE4C-B29C-4D583700CFB8}"/>
              </a:ext>
            </a:extLst>
          </p:cNvPr>
          <p:cNvSpPr txBox="1"/>
          <p:nvPr/>
        </p:nvSpPr>
        <p:spPr bwMode="auto">
          <a:xfrm>
            <a:off x="1653649" y="1112250"/>
            <a:ext cx="17666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969B7-F277-2F49-ADD4-74F66C1DD34A}"/>
              </a:ext>
            </a:extLst>
          </p:cNvPr>
          <p:cNvSpPr txBox="1"/>
          <p:nvPr/>
        </p:nvSpPr>
        <p:spPr bwMode="auto">
          <a:xfrm>
            <a:off x="5964123" y="1141946"/>
            <a:ext cx="12103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F7580-158C-7440-834C-293CED1E5C9C}"/>
              </a:ext>
            </a:extLst>
          </p:cNvPr>
          <p:cNvSpPr txBox="1"/>
          <p:nvPr/>
        </p:nvSpPr>
        <p:spPr bwMode="auto">
          <a:xfrm>
            <a:off x="355922" y="2146432"/>
            <a:ext cx="40581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(+) Can add/remove elements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(–) Needs wrapper class for primitives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B885D-24F9-2243-8C54-F51C91155DA6}"/>
              </a:ext>
            </a:extLst>
          </p:cNvPr>
          <p:cNvSpPr txBox="1"/>
          <p:nvPr/>
        </p:nvSpPr>
        <p:spPr bwMode="auto">
          <a:xfrm>
            <a:off x="4651037" y="2146432"/>
            <a:ext cx="409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(+/–) Fixed size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(+) Simpler syntax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(+) Multi-dimensional arrays! (images)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2E7F-E70E-6E48-99DD-F60AEDF38307}"/>
              </a:ext>
            </a:extLst>
          </p:cNvPr>
          <p:cNvSpPr txBox="1"/>
          <p:nvPr/>
        </p:nvSpPr>
        <p:spPr bwMode="auto">
          <a:xfrm>
            <a:off x="1811565" y="5388141"/>
            <a:ext cx="548079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Why do both of these exist in the Java language?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Arrays are Java’s fundamental data storage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is a library built on top of an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65CF7-F34E-1B40-973C-C8AEFEFE146C}"/>
              </a:ext>
            </a:extLst>
          </p:cNvPr>
          <p:cNvSpPr txBox="1"/>
          <p:nvPr/>
        </p:nvSpPr>
        <p:spPr bwMode="auto">
          <a:xfrm>
            <a:off x="355922" y="3546281"/>
            <a:ext cx="1161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Good for: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B9F39-19CC-1448-A159-02437416F456}"/>
              </a:ext>
            </a:extLst>
          </p:cNvPr>
          <p:cNvSpPr txBox="1"/>
          <p:nvPr/>
        </p:nvSpPr>
        <p:spPr bwMode="auto">
          <a:xfrm>
            <a:off x="4572000" y="3546281"/>
            <a:ext cx="1161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Good for: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33312-4BE2-8C4B-9EF7-7E8672622B6B}"/>
              </a:ext>
            </a:extLst>
          </p:cNvPr>
          <p:cNvSpPr txBox="1"/>
          <p:nvPr/>
        </p:nvSpPr>
        <p:spPr bwMode="auto">
          <a:xfrm>
            <a:off x="599695" y="4175091"/>
            <a:ext cx="20416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User-updated lists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3B64F-8311-BA41-AA10-0D07E3839CC5}"/>
              </a:ext>
            </a:extLst>
          </p:cNvPr>
          <p:cNvSpPr txBox="1"/>
          <p:nvPr/>
        </p:nvSpPr>
        <p:spPr bwMode="auto">
          <a:xfrm>
            <a:off x="4822572" y="4175091"/>
            <a:ext cx="25591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Constant list for lookup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Updating a grid</a:t>
            </a:r>
          </a:p>
        </p:txBody>
      </p:sp>
    </p:spTree>
    <p:extLst>
      <p:ext uri="{BB962C8B-B14F-4D97-AF65-F5344CB8AC3E}">
        <p14:creationId xmlns:p14="http://schemas.microsoft.com/office/powerpoint/2010/main" val="2012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9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2733675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ourier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20430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7E1DE47-A554-B846-B94E-B768009A5A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681FB-F3A7-454E-AF68-E3E28DC84843}"/>
              </a:ext>
            </a:extLst>
          </p:cNvPr>
          <p:cNvSpPr txBox="1"/>
          <p:nvPr/>
        </p:nvSpPr>
        <p:spPr bwMode="auto">
          <a:xfrm>
            <a:off x="2080677" y="5773629"/>
            <a:ext cx="49826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Implementation ideas for Final Project!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B9122-4ED7-CB49-8894-B5FED844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82" y="1288462"/>
            <a:ext cx="6560836" cy="4281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7B94F-5C4E-0C46-8FFA-B1603325E600}"/>
              </a:ext>
            </a:extLst>
          </p:cNvPr>
          <p:cNvSpPr txBox="1"/>
          <p:nvPr/>
        </p:nvSpPr>
        <p:spPr>
          <a:xfrm>
            <a:off x="8086678" y="559853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EA203-6194-0540-886A-65D6210D4F1E}"/>
              </a:ext>
            </a:extLst>
          </p:cNvPr>
          <p:cNvSpPr txBox="1"/>
          <p:nvPr/>
        </p:nvSpPr>
        <p:spPr bwMode="auto">
          <a:xfrm>
            <a:off x="4471445" y="6439385"/>
            <a:ext cx="4493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(example)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BouncingBalls.java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1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C24F0CD-ECE6-6D4D-AE0C-4246706418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90CBE-A7A0-8F44-9661-53FA59F02F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30" y="1002858"/>
            <a:ext cx="3642752" cy="2484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52A36-F739-AE4E-9876-6A3E4B09EB30}"/>
              </a:ext>
            </a:extLst>
          </p:cNvPr>
          <p:cNvSpPr txBox="1"/>
          <p:nvPr/>
        </p:nvSpPr>
        <p:spPr bwMode="auto">
          <a:xfrm>
            <a:off x="5725886" y="1609479"/>
            <a:ext cx="145424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Each Ball: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ballVx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ballVy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EFF81-28FA-6A43-A8C3-BF68AEAB9CBA}"/>
              </a:ext>
            </a:extLst>
          </p:cNvPr>
          <p:cNvSpPr txBox="1"/>
          <p:nvPr/>
        </p:nvSpPr>
        <p:spPr bwMode="auto">
          <a:xfrm>
            <a:off x="312452" y="3768273"/>
            <a:ext cx="11179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(1)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7B8B6-5144-C046-876C-84DF1EA1B0E5}"/>
              </a:ext>
            </a:extLst>
          </p:cNvPr>
          <p:cNvSpPr txBox="1"/>
          <p:nvPr/>
        </p:nvSpPr>
        <p:spPr bwMode="auto">
          <a:xfrm>
            <a:off x="5030920" y="3769728"/>
            <a:ext cx="1389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(2) Animate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1A9F1-1BED-2A48-A9AF-54606091C0BA}"/>
              </a:ext>
            </a:extLst>
          </p:cNvPr>
          <p:cNvSpPr txBox="1"/>
          <p:nvPr/>
        </p:nvSpPr>
        <p:spPr bwMode="auto">
          <a:xfrm>
            <a:off x="1353685" y="6105698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C8128-A3F0-0A4E-A9AF-614F4C277884}"/>
              </a:ext>
            </a:extLst>
          </p:cNvPr>
          <p:cNvSpPr txBox="1"/>
          <p:nvPr/>
        </p:nvSpPr>
        <p:spPr bwMode="auto">
          <a:xfrm>
            <a:off x="2312231" y="610569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E6DDA-06E1-D344-995E-2F21265A295E}"/>
              </a:ext>
            </a:extLst>
          </p:cNvPr>
          <p:cNvSpPr txBox="1"/>
          <p:nvPr/>
        </p:nvSpPr>
        <p:spPr bwMode="auto">
          <a:xfrm>
            <a:off x="2871289" y="610054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D5AEA-2BD3-FF4E-A3A3-7F22171D961E}"/>
              </a:ext>
            </a:extLst>
          </p:cNvPr>
          <p:cNvSpPr txBox="1"/>
          <p:nvPr/>
        </p:nvSpPr>
        <p:spPr bwMode="auto">
          <a:xfrm>
            <a:off x="628564" y="4517512"/>
            <a:ext cx="8018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38F078-45D6-7A4B-917D-6AF485024A1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430387" y="4686789"/>
            <a:ext cx="745451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63846-AA8F-4A43-A5BD-F06002A442FA}"/>
              </a:ext>
            </a:extLst>
          </p:cNvPr>
          <p:cNvSpPr/>
          <p:nvPr/>
        </p:nvSpPr>
        <p:spPr>
          <a:xfrm>
            <a:off x="217583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1F9F75-0E0C-E041-AA2F-5A724210D8FF}"/>
              </a:ext>
            </a:extLst>
          </p:cNvPr>
          <p:cNvSpPr/>
          <p:nvPr/>
        </p:nvSpPr>
        <p:spPr>
          <a:xfrm>
            <a:off x="272447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0D12B-77C9-A244-9285-5C116FFC86BB}"/>
              </a:ext>
            </a:extLst>
          </p:cNvPr>
          <p:cNvSpPr txBox="1"/>
          <p:nvPr/>
        </p:nvSpPr>
        <p:spPr bwMode="auto">
          <a:xfrm>
            <a:off x="3430344" y="609115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A858FE-2566-B14B-84CA-2BDEC10CE16D}"/>
              </a:ext>
            </a:extLst>
          </p:cNvPr>
          <p:cNvSpPr/>
          <p:nvPr/>
        </p:nvSpPr>
        <p:spPr>
          <a:xfrm>
            <a:off x="327311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7EAC8E-C989-C145-B35E-723E1F4D46C6}"/>
              </a:ext>
            </a:extLst>
          </p:cNvPr>
          <p:cNvSpPr txBox="1"/>
          <p:nvPr/>
        </p:nvSpPr>
        <p:spPr bwMode="auto">
          <a:xfrm>
            <a:off x="3956773" y="6089709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2C7FA-4181-894A-A01D-106C8A1F61CA}"/>
              </a:ext>
            </a:extLst>
          </p:cNvPr>
          <p:cNvSpPr/>
          <p:nvPr/>
        </p:nvSpPr>
        <p:spPr>
          <a:xfrm>
            <a:off x="382175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6849C-50FB-9741-9447-5749B600F26B}"/>
              </a:ext>
            </a:extLst>
          </p:cNvPr>
          <p:cNvSpPr txBox="1"/>
          <p:nvPr/>
        </p:nvSpPr>
        <p:spPr bwMode="auto">
          <a:xfrm>
            <a:off x="628564" y="5138208"/>
            <a:ext cx="1048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ballsVx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CA2A2F-81D0-D34A-9622-27EF0D2EBEA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1677249" y="5307485"/>
            <a:ext cx="498589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659D54-D600-6842-8BFF-BC738B2ED8B6}"/>
              </a:ext>
            </a:extLst>
          </p:cNvPr>
          <p:cNvSpPr/>
          <p:nvPr/>
        </p:nvSpPr>
        <p:spPr>
          <a:xfrm>
            <a:off x="217583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kern="0" dirty="0">
                <a:latin typeface="+mj-lt"/>
                <a:ea typeface=""/>
                <a:cs typeface=""/>
              </a:rPr>
              <a:t>1.7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5C9808-7C75-1A4D-8A31-940DDFECDAB5}"/>
              </a:ext>
            </a:extLst>
          </p:cNvPr>
          <p:cNvSpPr/>
          <p:nvPr/>
        </p:nvSpPr>
        <p:spPr>
          <a:xfrm>
            <a:off x="272447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-4.1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C89B89-FF4B-5942-A386-80F9DA0FA18C}"/>
              </a:ext>
            </a:extLst>
          </p:cNvPr>
          <p:cNvSpPr/>
          <p:nvPr/>
        </p:nvSpPr>
        <p:spPr>
          <a:xfrm>
            <a:off x="327311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-5.0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173124-8162-E84A-A222-F81DBDF36DF1}"/>
              </a:ext>
            </a:extLst>
          </p:cNvPr>
          <p:cNvSpPr/>
          <p:nvPr/>
        </p:nvSpPr>
        <p:spPr>
          <a:xfrm>
            <a:off x="382175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kern="0" dirty="0">
                <a:latin typeface="+mj-lt"/>
                <a:ea typeface=""/>
                <a:cs typeface=""/>
              </a:rPr>
              <a:t>6.5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913E47-8C73-C144-8DD0-28C818D0112A}"/>
              </a:ext>
            </a:extLst>
          </p:cNvPr>
          <p:cNvSpPr txBox="1"/>
          <p:nvPr/>
        </p:nvSpPr>
        <p:spPr bwMode="auto">
          <a:xfrm>
            <a:off x="626048" y="5742916"/>
            <a:ext cx="1048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58F539-27B6-EC44-B9FA-E783C593492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1674733" y="5912193"/>
            <a:ext cx="498589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6AD2A-6773-564D-801F-286091756ED6}"/>
              </a:ext>
            </a:extLst>
          </p:cNvPr>
          <p:cNvSpPr/>
          <p:nvPr/>
        </p:nvSpPr>
        <p:spPr>
          <a:xfrm>
            <a:off x="217332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-3.2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B82F9-4BD4-2B4B-8300-BAE7EA0915AD}"/>
              </a:ext>
            </a:extLst>
          </p:cNvPr>
          <p:cNvSpPr/>
          <p:nvPr/>
        </p:nvSpPr>
        <p:spPr>
          <a:xfrm>
            <a:off x="272196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2.1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7EC602-7D8E-F24D-861C-62EDD64E7BEE}"/>
              </a:ext>
            </a:extLst>
          </p:cNvPr>
          <p:cNvSpPr/>
          <p:nvPr/>
        </p:nvSpPr>
        <p:spPr>
          <a:xfrm>
            <a:off x="327060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3CF8AC-6ABC-2E48-81F4-17D8A71C33B2}"/>
              </a:ext>
            </a:extLst>
          </p:cNvPr>
          <p:cNvSpPr/>
          <p:nvPr/>
        </p:nvSpPr>
        <p:spPr>
          <a:xfrm>
            <a:off x="381924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-6.9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487F92-93F0-F043-9176-3F23130C6721}"/>
              </a:ext>
            </a:extLst>
          </p:cNvPr>
          <p:cNvSpPr>
            <a:spLocks/>
          </p:cNvSpPr>
          <p:nvPr/>
        </p:nvSpPr>
        <p:spPr>
          <a:xfrm>
            <a:off x="2267278" y="4502420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BC1A0D-DAB8-D042-8196-3C0C50B69872}"/>
              </a:ext>
            </a:extLst>
          </p:cNvPr>
          <p:cNvSpPr>
            <a:spLocks/>
          </p:cNvSpPr>
          <p:nvPr/>
        </p:nvSpPr>
        <p:spPr>
          <a:xfrm>
            <a:off x="2813402" y="4502420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8749F6-88E2-6C4B-B0F9-750E8E2E1155}"/>
              </a:ext>
            </a:extLst>
          </p:cNvPr>
          <p:cNvSpPr>
            <a:spLocks/>
          </p:cNvSpPr>
          <p:nvPr/>
        </p:nvSpPr>
        <p:spPr>
          <a:xfrm>
            <a:off x="3362042" y="4504084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D609BD-5FCC-4545-B0F9-6CF99C90874C}"/>
              </a:ext>
            </a:extLst>
          </p:cNvPr>
          <p:cNvSpPr>
            <a:spLocks/>
          </p:cNvSpPr>
          <p:nvPr/>
        </p:nvSpPr>
        <p:spPr>
          <a:xfrm>
            <a:off x="3910682" y="4502420"/>
            <a:ext cx="365760" cy="365760"/>
          </a:xfrm>
          <a:prstGeom prst="ellipse">
            <a:avLst/>
          </a:prstGeom>
          <a:solidFill>
            <a:srgbClr val="E094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EE30F3-80DE-CF47-A8F4-5285858C8E51}"/>
              </a:ext>
            </a:extLst>
          </p:cNvPr>
          <p:cNvSpPr txBox="1"/>
          <p:nvPr/>
        </p:nvSpPr>
        <p:spPr bwMode="auto">
          <a:xfrm>
            <a:off x="5322244" y="4168383"/>
            <a:ext cx="364074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for the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i-th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ball =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balls.get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i-th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vy</a:t>
            </a:r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(perform wall bounce)</a:t>
            </a:r>
          </a:p>
          <a:p>
            <a:pPr algn="l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ball</a:t>
            </a:r>
          </a:p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ball.move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ballsVx.get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ballsVx.get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0420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20" grpId="0"/>
      <p:bldP spid="22" grpId="0" animBg="1"/>
      <p:bldP spid="23" grpId="0" animBg="1"/>
      <p:bldP spid="24" grpId="0" animBg="1"/>
      <p:bldP spid="25" grpId="0" animBg="1"/>
      <p:bldP spid="2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86C6323-467B-324B-B326-9D7D985D0E5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Your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EAD4C-8CBA-7741-B6B8-68BB8FDC5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1" t="5849" r="16167" b="15251"/>
          <a:stretch/>
        </p:blipFill>
        <p:spPr>
          <a:xfrm>
            <a:off x="287719" y="989294"/>
            <a:ext cx="1805076" cy="3240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78971-210A-E140-9378-C9ADDA48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40" y="3425862"/>
            <a:ext cx="4784645" cy="3240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D0F9F-1A68-3941-8778-A4CE1D8D9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7" t="4714" r="13785" b="10422"/>
          <a:stretch/>
        </p:blipFill>
        <p:spPr>
          <a:xfrm>
            <a:off x="7176735" y="989294"/>
            <a:ext cx="1641367" cy="3402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A6F2B5-28A3-0542-BEB9-71E057A182FB}"/>
              </a:ext>
            </a:extLst>
          </p:cNvPr>
          <p:cNvSpPr txBox="1"/>
          <p:nvPr/>
        </p:nvSpPr>
        <p:spPr bwMode="auto">
          <a:xfrm>
            <a:off x="732439" y="4310718"/>
            <a:ext cx="915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Sorting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2B929-7869-1149-AA29-A28E89BDC2B1}"/>
              </a:ext>
            </a:extLst>
          </p:cNvPr>
          <p:cNvSpPr txBox="1"/>
          <p:nvPr/>
        </p:nvSpPr>
        <p:spPr bwMode="auto">
          <a:xfrm>
            <a:off x="4199782" y="3025752"/>
            <a:ext cx="7444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Snow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1F7BD-EDB3-BF48-80E0-37F738953A40}"/>
              </a:ext>
            </a:extLst>
          </p:cNvPr>
          <p:cNvSpPr txBox="1"/>
          <p:nvPr/>
        </p:nvSpPr>
        <p:spPr bwMode="auto">
          <a:xfrm>
            <a:off x="7403986" y="4391401"/>
            <a:ext cx="11868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 Line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308927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Last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2718118" y="1671503"/>
            <a:ext cx="1127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3087206" y="2169125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5120914" y="1503145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AEDA0-2A6D-E143-A01E-5D447AA1801D}"/>
              </a:ext>
            </a:extLst>
          </p:cNvPr>
          <p:cNvSpPr txBox="1"/>
          <p:nvPr/>
        </p:nvSpPr>
        <p:spPr bwMode="auto">
          <a:xfrm rot="21421445">
            <a:off x="1098824" y="2532416"/>
            <a:ext cx="1184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Variables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D40C5D-F8E0-AA4F-98E0-8AE617791084}"/>
              </a:ext>
            </a:extLst>
          </p:cNvPr>
          <p:cNvSpPr/>
          <p:nvPr/>
        </p:nvSpPr>
        <p:spPr>
          <a:xfrm rot="20528956">
            <a:off x="1496765" y="3030038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4FF8129A-98B2-B847-801B-0BD44E865B32}"/>
              </a:ext>
            </a:extLst>
          </p:cNvPr>
          <p:cNvSpPr/>
          <p:nvPr/>
        </p:nvSpPr>
        <p:spPr>
          <a:xfrm>
            <a:off x="7277536" y="1162656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8604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7535070-F879-9F40-AB1C-A2AFC27FCF9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Your Final Project is like </a:t>
            </a:r>
            <a:r>
              <a:rPr lang="en-US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İ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skender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622582-40F8-1A43-9560-F1901FA0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89" y="783356"/>
            <a:ext cx="4010822" cy="2594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8004BA-0732-5C4A-9C9F-9CD981333CD9}"/>
              </a:ext>
            </a:extLst>
          </p:cNvPr>
          <p:cNvSpPr txBox="1"/>
          <p:nvPr/>
        </p:nvSpPr>
        <p:spPr bwMode="auto">
          <a:xfrm>
            <a:off x="382486" y="3558200"/>
            <a:ext cx="3046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Excellent, existing ideas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2D8DE2-359B-9747-847F-1F64F67A22E4}"/>
              </a:ext>
            </a:extLst>
          </p:cNvPr>
          <p:cNvSpPr txBox="1"/>
          <p:nvPr/>
        </p:nvSpPr>
        <p:spPr bwMode="auto">
          <a:xfrm>
            <a:off x="3739262" y="3582337"/>
            <a:ext cx="24189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Some basics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FDFF1-F97C-1B46-A263-334AFE9C696C}"/>
              </a:ext>
            </a:extLst>
          </p:cNvPr>
          <p:cNvSpPr txBox="1"/>
          <p:nvPr/>
        </p:nvSpPr>
        <p:spPr bwMode="auto">
          <a:xfrm>
            <a:off x="5802913" y="3582337"/>
            <a:ext cx="3341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Think outside the box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F470D2-B01F-9242-A04B-171A09C8AB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85" y="4391327"/>
            <a:ext cx="1320684" cy="19889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082752-2C85-154E-9FD2-F16D81166D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8594" y="4783523"/>
            <a:ext cx="1320684" cy="13222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CF1907-940B-E04B-8ABB-DB467FFFCCA8}"/>
              </a:ext>
            </a:extLst>
          </p:cNvPr>
          <p:cNvSpPr txBox="1"/>
          <p:nvPr/>
        </p:nvSpPr>
        <p:spPr bwMode="auto">
          <a:xfrm>
            <a:off x="302167" y="6380309"/>
            <a:ext cx="3432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Your projects, worked examples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091EAE-B16E-0442-B5E2-0E33E1B84C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232" y="4391328"/>
            <a:ext cx="1462095" cy="10965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AA2E77-38C0-BF4E-B7CF-0BA792E8DCA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7718" y="5305412"/>
            <a:ext cx="1924202" cy="1104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00D713-1681-334B-836B-10CAD08307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6992" y="4215578"/>
            <a:ext cx="1462095" cy="10974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AB7CFC-C2C6-324D-BB4D-36098E6FAE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803" y="5083760"/>
            <a:ext cx="1763030" cy="15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AE3645A-1BC6-D34E-A1C7-356A2CF1C43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Lots of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8A57A-C31F-9D4B-AC0B-976D8FD76B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497" y="902826"/>
            <a:ext cx="1795275" cy="5538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F28A4-7878-124D-A198-3D676F886C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893" y="1038162"/>
            <a:ext cx="4455052" cy="915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ECBC94-CB7C-E449-B538-137952E8CE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61" y="1998861"/>
            <a:ext cx="4134115" cy="3394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3A26CB-5A96-1A40-A365-4FFD162C0A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562" y="4118979"/>
            <a:ext cx="3335438" cy="2223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5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7DD0A37C-5997-3C4D-9657-4DD919A6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" y="1058983"/>
            <a:ext cx="7477760" cy="149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  <a:spcAft>
                <a:spcPct val="50000"/>
              </a:spcAft>
              <a:buSzPct val="10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303638-09F0-4E49-ADBF-1DE4A16B21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quick warmup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C5651-29FF-854D-B49E-B8B2A0AD4967}"/>
              </a:ext>
            </a:extLst>
          </p:cNvPr>
          <p:cNvSpPr txBox="1"/>
          <p:nvPr/>
        </p:nvSpPr>
        <p:spPr bwMode="auto">
          <a:xfrm>
            <a:off x="2959908" y="5916818"/>
            <a:ext cx="8018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853328-4D4A-BA48-B385-4049BFB87CE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761731" y="6086095"/>
            <a:ext cx="745451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9CD8-A042-3447-ADD2-6BC509FDE9B6}"/>
              </a:ext>
            </a:extLst>
          </p:cNvPr>
          <p:cNvSpPr/>
          <p:nvPr/>
        </p:nvSpPr>
        <p:spPr>
          <a:xfrm>
            <a:off x="450718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C87C-F33E-EC43-B5C8-7C670C022F9B}"/>
              </a:ext>
            </a:extLst>
          </p:cNvPr>
          <p:cNvSpPr/>
          <p:nvPr/>
        </p:nvSpPr>
        <p:spPr>
          <a:xfrm>
            <a:off x="505582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48DA8-CF05-F641-9FAD-BC6146A379CC}"/>
              </a:ext>
            </a:extLst>
          </p:cNvPr>
          <p:cNvSpPr/>
          <p:nvPr/>
        </p:nvSpPr>
        <p:spPr>
          <a:xfrm>
            <a:off x="560446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D9F89-D2AF-0241-A386-40C47BDA1DC5}"/>
              </a:ext>
            </a:extLst>
          </p:cNvPr>
          <p:cNvSpPr/>
          <p:nvPr/>
        </p:nvSpPr>
        <p:spPr>
          <a:xfrm>
            <a:off x="615310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210DF-ACBB-D44B-A717-C2905B57A342}"/>
              </a:ext>
            </a:extLst>
          </p:cNvPr>
          <p:cNvSpPr>
            <a:spLocks/>
          </p:cNvSpPr>
          <p:nvPr/>
        </p:nvSpPr>
        <p:spPr>
          <a:xfrm>
            <a:off x="4594793" y="5904463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3F5EEF-B7BF-3641-86E8-F76EB61E230E}"/>
              </a:ext>
            </a:extLst>
          </p:cNvPr>
          <p:cNvSpPr>
            <a:spLocks/>
          </p:cNvSpPr>
          <p:nvPr/>
        </p:nvSpPr>
        <p:spPr>
          <a:xfrm>
            <a:off x="5144746" y="5901726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4F36B9-76EA-8A4E-9DFB-644D3A0A6BEE}"/>
              </a:ext>
            </a:extLst>
          </p:cNvPr>
          <p:cNvSpPr>
            <a:spLocks/>
          </p:cNvSpPr>
          <p:nvPr/>
        </p:nvSpPr>
        <p:spPr>
          <a:xfrm>
            <a:off x="5693386" y="5903390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E2CD4-183E-5D40-A0F5-35D0C3F22185}"/>
              </a:ext>
            </a:extLst>
          </p:cNvPr>
          <p:cNvSpPr>
            <a:spLocks/>
          </p:cNvSpPr>
          <p:nvPr/>
        </p:nvSpPr>
        <p:spPr>
          <a:xfrm>
            <a:off x="6242026" y="5901726"/>
            <a:ext cx="365760" cy="365760"/>
          </a:xfrm>
          <a:prstGeom prst="ellipse">
            <a:avLst/>
          </a:prstGeom>
          <a:solidFill>
            <a:srgbClr val="E094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7E820-F252-BA4A-A4E5-D35D3176F2C5}"/>
              </a:ext>
            </a:extLst>
          </p:cNvPr>
          <p:cNvSpPr txBox="1"/>
          <p:nvPr/>
        </p:nvSpPr>
        <p:spPr bwMode="auto">
          <a:xfrm>
            <a:off x="566837" y="1663996"/>
            <a:ext cx="373801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do we program the following: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4-element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GOval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(50x50) array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Random colors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Put in random place on canvas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3EEAE8-3DD5-0F4C-A6C3-3C2FCB36E7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379" y="996610"/>
            <a:ext cx="3132941" cy="2863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A789F9-EE6B-F943-9F76-5D50F185DCC2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EF670-39BB-304C-A3E3-9C2C631D545A}"/>
              </a:ext>
            </a:extLst>
          </p:cNvPr>
          <p:cNvSpPr txBox="1"/>
          <p:nvPr/>
        </p:nvSpPr>
        <p:spPr bwMode="auto">
          <a:xfrm>
            <a:off x="6701742" y="7106856"/>
            <a:ext cx="8351838" cy="74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/>
              <a:t>private static final double BALL_SIZE = 20;</a:t>
            </a:r>
          </a:p>
          <a:p>
            <a:r>
              <a:rPr lang="en-US" dirty="0"/>
              <a:t>private static final int N_BALLS = 4;</a:t>
            </a:r>
          </a:p>
          <a:p>
            <a:r>
              <a:rPr lang="en-US" dirty="0"/>
              <a:t>private </a:t>
            </a:r>
            <a:r>
              <a:rPr lang="en-US" dirty="0" err="1"/>
              <a:t>RandomGenerator</a:t>
            </a:r>
            <a:r>
              <a:rPr lang="en-US" dirty="0"/>
              <a:t> </a:t>
            </a:r>
            <a:r>
              <a:rPr lang="en-US" dirty="0" err="1"/>
              <a:t>rgen</a:t>
            </a:r>
            <a:r>
              <a:rPr lang="en-US" dirty="0"/>
              <a:t> = </a:t>
            </a:r>
            <a:r>
              <a:rPr lang="en-US" dirty="0" err="1"/>
              <a:t>RandomGenerator.getInstance</a:t>
            </a:r>
            <a:r>
              <a:rPr lang="en-US" dirty="0"/>
              <a:t>();</a:t>
            </a:r>
          </a:p>
          <a:p>
            <a:r>
              <a:rPr lang="en-US" dirty="0"/>
              <a:t>public void run() {</a:t>
            </a:r>
          </a:p>
          <a:p>
            <a:r>
              <a:rPr lang="en-US" dirty="0" err="1"/>
              <a:t>GOval</a:t>
            </a:r>
            <a:r>
              <a:rPr lang="en-US" dirty="0"/>
              <a:t>[] balls = new </a:t>
            </a:r>
            <a:r>
              <a:rPr lang="en-US" dirty="0" err="1"/>
              <a:t>GOval</a:t>
            </a:r>
            <a:r>
              <a:rPr lang="en-US" dirty="0"/>
              <a:t>[N_BALLS];</a:t>
            </a:r>
          </a:p>
          <a:p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balls.length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balls[</a:t>
            </a:r>
            <a:r>
              <a:rPr lang="en-US" dirty="0" err="1"/>
              <a:t>i</a:t>
            </a:r>
            <a:r>
              <a:rPr lang="en-US" dirty="0"/>
              <a:t>] = new </a:t>
            </a:r>
            <a:r>
              <a:rPr lang="en-US" dirty="0" err="1"/>
              <a:t>GOval</a:t>
            </a:r>
            <a:r>
              <a:rPr lang="en-US" dirty="0"/>
              <a:t>(BALL_SIZE, BALL_SIZE);</a:t>
            </a:r>
          </a:p>
          <a:p>
            <a:r>
              <a:rPr lang="en-US" dirty="0"/>
              <a:t>balls[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setFilled</a:t>
            </a:r>
            <a:r>
              <a:rPr lang="en-US" dirty="0"/>
              <a:t>(true);</a:t>
            </a:r>
          </a:p>
          <a:p>
            <a:r>
              <a:rPr lang="en-US" dirty="0"/>
              <a:t>balls[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setColor</a:t>
            </a:r>
            <a:r>
              <a:rPr lang="en-US" dirty="0"/>
              <a:t>(</a:t>
            </a:r>
            <a:r>
              <a:rPr lang="en-US" dirty="0" err="1"/>
              <a:t>rgen.nextColor</a:t>
            </a:r>
            <a:r>
              <a:rPr lang="en-US" dirty="0"/>
              <a:t>());</a:t>
            </a:r>
          </a:p>
          <a:p>
            <a:r>
              <a:rPr lang="en-US" dirty="0"/>
              <a:t>add(balls[</a:t>
            </a:r>
            <a:r>
              <a:rPr lang="en-US" dirty="0" err="1"/>
              <a:t>i</a:t>
            </a:r>
            <a:r>
              <a:rPr lang="en-US" dirty="0"/>
              <a:t>],</a:t>
            </a:r>
          </a:p>
          <a:p>
            <a:r>
              <a:rPr lang="en-US" dirty="0" err="1"/>
              <a:t>rgen.nextDouble</a:t>
            </a:r>
            <a:r>
              <a:rPr lang="en-US" dirty="0"/>
              <a:t>(0, </a:t>
            </a:r>
            <a:r>
              <a:rPr lang="en-US" dirty="0" err="1"/>
              <a:t>getWidth</a:t>
            </a:r>
            <a:r>
              <a:rPr lang="en-US" dirty="0"/>
              <a:t>() - BALL_SIZE),</a:t>
            </a:r>
          </a:p>
          <a:p>
            <a:r>
              <a:rPr lang="en-US" dirty="0" err="1"/>
              <a:t>rgen.nextDouble</a:t>
            </a:r>
            <a:r>
              <a:rPr lang="en-US" dirty="0"/>
              <a:t>(0, </a:t>
            </a:r>
            <a:r>
              <a:rPr lang="en-US" dirty="0" err="1"/>
              <a:t>getHeight</a:t>
            </a:r>
            <a:r>
              <a:rPr lang="en-US" dirty="0"/>
              <a:t>() - BALL_SIZE));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int[5];</a:t>
            </a:r>
          </a:p>
          <a:p>
            <a:r>
              <a:rPr lang="en-US" dirty="0" err="1"/>
              <a:t>intArray</a:t>
            </a:r>
            <a:r>
              <a:rPr lang="en-US" dirty="0"/>
              <a:t>[2] = 3;</a:t>
            </a:r>
          </a:p>
          <a:p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intArray.length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 err="1"/>
              <a:t>println</a:t>
            </a:r>
            <a:r>
              <a:rPr lang="en-US" dirty="0"/>
              <a:t>(</a:t>
            </a:r>
            <a:r>
              <a:rPr lang="en-US" dirty="0" err="1"/>
              <a:t>intArray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pPr algn="l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B43CC5-CD17-1441-8535-AC633A68EFE1}"/>
              </a:ext>
            </a:extLst>
          </p:cNvPr>
          <p:cNvSpPr/>
          <p:nvPr/>
        </p:nvSpPr>
        <p:spPr>
          <a:xfrm>
            <a:off x="432680" y="3490693"/>
            <a:ext cx="79359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CC44AE-986C-E145-A292-4EC54E3C72C4}"/>
              </a:ext>
            </a:extLst>
          </p:cNvPr>
          <p:cNvSpPr/>
          <p:nvPr/>
        </p:nvSpPr>
        <p:spPr>
          <a:xfrm>
            <a:off x="5604462" y="1193928"/>
            <a:ext cx="2972701" cy="258182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5C05C6-E063-A445-A7EB-C4DDA335DBC5}"/>
              </a:ext>
            </a:extLst>
          </p:cNvPr>
          <p:cNvSpPr>
            <a:spLocks/>
          </p:cNvSpPr>
          <p:nvPr/>
        </p:nvSpPr>
        <p:spPr>
          <a:xfrm>
            <a:off x="5876266" y="1568588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FDB01B-1927-4546-9238-DC658680D8A4}"/>
              </a:ext>
            </a:extLst>
          </p:cNvPr>
          <p:cNvSpPr>
            <a:spLocks/>
          </p:cNvSpPr>
          <p:nvPr/>
        </p:nvSpPr>
        <p:spPr>
          <a:xfrm>
            <a:off x="6304530" y="2500903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C3285C-DAED-884B-A4A3-0075655B6647}"/>
              </a:ext>
            </a:extLst>
          </p:cNvPr>
          <p:cNvSpPr>
            <a:spLocks/>
          </p:cNvSpPr>
          <p:nvPr/>
        </p:nvSpPr>
        <p:spPr>
          <a:xfrm>
            <a:off x="7841733" y="1368846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6B1B71-F1FC-684B-BCF2-C2A47FFD8979}"/>
              </a:ext>
            </a:extLst>
          </p:cNvPr>
          <p:cNvSpPr>
            <a:spLocks/>
          </p:cNvSpPr>
          <p:nvPr/>
        </p:nvSpPr>
        <p:spPr>
          <a:xfrm>
            <a:off x="7167392" y="3286012"/>
            <a:ext cx="365760" cy="365760"/>
          </a:xfrm>
          <a:prstGeom prst="ellipse">
            <a:avLst/>
          </a:prstGeom>
          <a:solidFill>
            <a:srgbClr val="E094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61EA08-9D00-2542-B2EB-CC24F75A43FB}"/>
              </a:ext>
            </a:extLst>
          </p:cNvPr>
          <p:cNvSpPr/>
          <p:nvPr/>
        </p:nvSpPr>
        <p:spPr>
          <a:xfrm>
            <a:off x="432680" y="4232830"/>
            <a:ext cx="76539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rgen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.nextColor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rgen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.nextDouble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rgen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.nextDouble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376AF7-42ED-794B-A8DD-EDC561926932}"/>
              </a:ext>
            </a:extLst>
          </p:cNvPr>
          <p:cNvSpPr>
            <a:spLocks/>
          </p:cNvSpPr>
          <p:nvPr/>
        </p:nvSpPr>
        <p:spPr>
          <a:xfrm>
            <a:off x="4594793" y="5904463"/>
            <a:ext cx="365760" cy="36576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3575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30" grpId="0" animBg="1"/>
      <p:bldP spid="30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01D30DA-B5BD-C24D-8B54-85B06E6D8F4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Lots of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0DE1C-4EB7-2244-9825-0BE27372A6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375" y="722235"/>
            <a:ext cx="6457249" cy="60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7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530C1AA-7296-E942-AC3C-38E62611B32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Your goals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E7C48-85E8-8A44-B848-5E45B29807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59" y="1558505"/>
            <a:ext cx="2778004" cy="3968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9C62-342E-EC49-81CB-11366F8480FE}"/>
              </a:ext>
            </a:extLst>
          </p:cNvPr>
          <p:cNvSpPr txBox="1"/>
          <p:nvPr/>
        </p:nvSpPr>
        <p:spPr bwMode="auto">
          <a:xfrm>
            <a:off x="910059" y="5688736"/>
            <a:ext cx="27780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Breakout: Finish it up!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824AD-9947-A645-97C3-BDB5734749EB}"/>
              </a:ext>
            </a:extLst>
          </p:cNvPr>
          <p:cNvSpPr txBox="1"/>
          <p:nvPr/>
        </p:nvSpPr>
        <p:spPr bwMode="auto">
          <a:xfrm>
            <a:off x="5071850" y="4457630"/>
            <a:ext cx="352813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Console/Graphics,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Games/Stories,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Puzzles/Adventures,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Math/Medicine/Science,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goes 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D9A3E-5D2C-074E-A04B-DD5C302B20A2}"/>
              </a:ext>
            </a:extLst>
          </p:cNvPr>
          <p:cNvSpPr txBox="1"/>
          <p:nvPr/>
        </p:nvSpPr>
        <p:spPr bwMode="auto">
          <a:xfrm>
            <a:off x="4694788" y="1882046"/>
            <a:ext cx="367370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Array exercise: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MinMaxMean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(+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exercises)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for tomorrow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766BB-FE2E-7949-AB00-EB6A9FC1CA88}"/>
              </a:ext>
            </a:extLst>
          </p:cNvPr>
          <p:cNvSpPr txBox="1"/>
          <p:nvPr/>
        </p:nvSpPr>
        <p:spPr bwMode="auto">
          <a:xfrm>
            <a:off x="4694788" y="4071329"/>
            <a:ext cx="37964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Get Final Project idea approved</a:t>
            </a:r>
          </a:p>
        </p:txBody>
      </p:sp>
    </p:spTree>
    <p:extLst>
      <p:ext uri="{BB962C8B-B14F-4D97-AF65-F5344CB8AC3E}">
        <p14:creationId xmlns:p14="http://schemas.microsoft.com/office/powerpoint/2010/main" val="382881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30ED59-1D7F-9A45-93AD-CC00A53C324F}"/>
              </a:ext>
            </a:extLst>
          </p:cNvPr>
          <p:cNvSpPr txBox="1"/>
          <p:nvPr/>
        </p:nvSpPr>
        <p:spPr bwMode="auto">
          <a:xfrm>
            <a:off x="4644911" y="2335639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3DC56-A1BC-B849-8418-0174B3421D05}"/>
              </a:ext>
            </a:extLst>
          </p:cNvPr>
          <p:cNvSpPr txBox="1"/>
          <p:nvPr/>
        </p:nvSpPr>
        <p:spPr bwMode="auto">
          <a:xfrm>
            <a:off x="5638824" y="2302065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CE102-B7A6-9745-8E06-BD84C5282556}"/>
              </a:ext>
            </a:extLst>
          </p:cNvPr>
          <p:cNvSpPr txBox="1"/>
          <p:nvPr/>
        </p:nvSpPr>
        <p:spPr bwMode="auto">
          <a:xfrm>
            <a:off x="6278904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EB199-C8ED-3A43-AA72-07389034B044}"/>
              </a:ext>
            </a:extLst>
          </p:cNvPr>
          <p:cNvSpPr txBox="1"/>
          <p:nvPr/>
        </p:nvSpPr>
        <p:spPr bwMode="auto">
          <a:xfrm>
            <a:off x="4644911" y="982641"/>
            <a:ext cx="10118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C02B0A-8EDE-524F-A836-E469C359B687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150819" y="1351973"/>
            <a:ext cx="309511" cy="614334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EF719-1020-A749-85B0-83E6C8366BA0}"/>
              </a:ext>
            </a:extLst>
          </p:cNvPr>
          <p:cNvSpPr/>
          <p:nvPr/>
        </p:nvSpPr>
        <p:spPr>
          <a:xfrm>
            <a:off x="5479245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9CB709-C644-A24E-9F8E-7E6AE831D682}"/>
              </a:ext>
            </a:extLst>
          </p:cNvPr>
          <p:cNvSpPr/>
          <p:nvPr/>
        </p:nvSpPr>
        <p:spPr>
          <a:xfrm>
            <a:off x="6119325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72E8C-9323-644C-AC52-4AA1F48B3FA7}"/>
              </a:ext>
            </a:extLst>
          </p:cNvPr>
          <p:cNvSpPr txBox="1"/>
          <p:nvPr/>
        </p:nvSpPr>
        <p:spPr bwMode="auto">
          <a:xfrm>
            <a:off x="6918102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9E6BD3-58B8-DD49-998E-7F87FDF69AB2}"/>
              </a:ext>
            </a:extLst>
          </p:cNvPr>
          <p:cNvSpPr/>
          <p:nvPr/>
        </p:nvSpPr>
        <p:spPr>
          <a:xfrm>
            <a:off x="6758523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D10B44-1BF9-3440-B379-A06946E105A6}"/>
              </a:ext>
            </a:extLst>
          </p:cNvPr>
          <p:cNvSpPr txBox="1"/>
          <p:nvPr/>
        </p:nvSpPr>
        <p:spPr bwMode="auto">
          <a:xfrm>
            <a:off x="7552334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035B11-3928-2C49-B6DA-28BC53C80629}"/>
              </a:ext>
            </a:extLst>
          </p:cNvPr>
          <p:cNvSpPr/>
          <p:nvPr/>
        </p:nvSpPr>
        <p:spPr>
          <a:xfrm>
            <a:off x="7392398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D0931E-6AC0-E747-9595-45A553133DF0}"/>
              </a:ext>
            </a:extLst>
          </p:cNvPr>
          <p:cNvSpPr txBox="1"/>
          <p:nvPr/>
        </p:nvSpPr>
        <p:spPr bwMode="auto">
          <a:xfrm>
            <a:off x="8192414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8024722F-FA43-104F-A306-84D09A8DBF3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Different User Experience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BCEE50D-EDB4-3346-89E5-2C80201A7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92" y="1646267"/>
            <a:ext cx="3339279" cy="1029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B2E9EE-D2AD-224A-8D78-BE635C039EC8}"/>
              </a:ext>
            </a:extLst>
          </p:cNvPr>
          <p:cNvSpPr txBox="1"/>
          <p:nvPr/>
        </p:nvSpPr>
        <p:spPr bwMode="auto">
          <a:xfrm>
            <a:off x="899448" y="1190012"/>
            <a:ext cx="2153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Your array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06AB7B-2BF7-F845-8419-16E148B1CDAF}"/>
              </a:ext>
            </a:extLst>
          </p:cNvPr>
          <p:cNvSpPr txBox="1"/>
          <p:nvPr/>
        </p:nvSpPr>
        <p:spPr bwMode="auto">
          <a:xfrm>
            <a:off x="1576041" y="4021026"/>
            <a:ext cx="23432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program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4F363A-B2B5-0B4D-ACF3-924BB76AB600}"/>
              </a:ext>
            </a:extLst>
          </p:cNvPr>
          <p:cNvSpPr txBox="1"/>
          <p:nvPr/>
        </p:nvSpPr>
        <p:spPr bwMode="auto">
          <a:xfrm>
            <a:off x="5922950" y="5336974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A340F7-7ED6-1B40-9AAF-EA011712E560}"/>
              </a:ext>
            </a:extLst>
          </p:cNvPr>
          <p:cNvSpPr txBox="1"/>
          <p:nvPr/>
        </p:nvSpPr>
        <p:spPr bwMode="auto">
          <a:xfrm>
            <a:off x="6916863" y="5303400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C62079-2018-4548-855C-5195120B2B3B}"/>
              </a:ext>
            </a:extLst>
          </p:cNvPr>
          <p:cNvSpPr txBox="1"/>
          <p:nvPr/>
        </p:nvSpPr>
        <p:spPr bwMode="auto">
          <a:xfrm>
            <a:off x="7556943" y="5298244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84D0F-78C1-4640-8CF1-AD71110A0F47}"/>
              </a:ext>
            </a:extLst>
          </p:cNvPr>
          <p:cNvSpPr txBox="1"/>
          <p:nvPr/>
        </p:nvSpPr>
        <p:spPr bwMode="auto">
          <a:xfrm>
            <a:off x="5224755" y="3931623"/>
            <a:ext cx="2252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valuesArrayList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1A8AF2-0157-9541-9CEC-A528A479A5C2}"/>
              </a:ext>
            </a:extLst>
          </p:cNvPr>
          <p:cNvSpPr txBox="1"/>
          <p:nvPr/>
        </p:nvSpPr>
        <p:spPr bwMode="auto">
          <a:xfrm>
            <a:off x="6738369" y="4759893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0C0D5D-58F9-B84A-9937-47B7DEE81EBA}"/>
              </a:ext>
            </a:extLst>
          </p:cNvPr>
          <p:cNvCxnSpPr>
            <a:cxnSpLocks/>
            <a:stCxn id="51" idx="2"/>
            <a:endCxn id="52" idx="1"/>
          </p:cNvCxnSpPr>
          <p:nvPr/>
        </p:nvCxnSpPr>
        <p:spPr>
          <a:xfrm>
            <a:off x="6351025" y="4300955"/>
            <a:ext cx="387344" cy="666687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E4B1F1-A2B2-104F-9E9C-DF79E3457894}"/>
              </a:ext>
            </a:extLst>
          </p:cNvPr>
          <p:cNvSpPr/>
          <p:nvPr/>
        </p:nvSpPr>
        <p:spPr>
          <a:xfrm>
            <a:off x="6757284" y="4647602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-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916DFF-DC1A-6644-9C4F-11397D703F48}"/>
              </a:ext>
            </a:extLst>
          </p:cNvPr>
          <p:cNvSpPr/>
          <p:nvPr/>
        </p:nvSpPr>
        <p:spPr>
          <a:xfrm>
            <a:off x="7397364" y="4647602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0" dirty="0">
                <a:latin typeface="+mj-lt"/>
                <a:ea typeface=""/>
                <a:cs typeface=""/>
              </a:rPr>
              <a:t>3.1415926535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C07C77-060C-2E4D-85A1-18E84CE2D4C0}"/>
              </a:ext>
            </a:extLst>
          </p:cNvPr>
          <p:cNvSpPr txBox="1"/>
          <p:nvPr/>
        </p:nvSpPr>
        <p:spPr bwMode="auto">
          <a:xfrm>
            <a:off x="8196141" y="5298244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3135C0-8C4D-9F4B-9857-0CF2E19005AB}"/>
              </a:ext>
            </a:extLst>
          </p:cNvPr>
          <p:cNvSpPr/>
          <p:nvPr/>
        </p:nvSpPr>
        <p:spPr>
          <a:xfrm>
            <a:off x="8036562" y="4647602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16626E-7CA7-7E45-99F5-9EC12370C14B}"/>
              </a:ext>
            </a:extLst>
          </p:cNvPr>
          <p:cNvSpPr/>
          <p:nvPr/>
        </p:nvSpPr>
        <p:spPr>
          <a:xfrm>
            <a:off x="8032835" y="1646267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021EB2-81D0-B645-81DC-48C8996A58F5}"/>
              </a:ext>
            </a:extLst>
          </p:cNvPr>
          <p:cNvSpPr/>
          <p:nvPr/>
        </p:nvSpPr>
        <p:spPr>
          <a:xfrm>
            <a:off x="8030000" y="1643564"/>
            <a:ext cx="646642" cy="64278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100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7AE0B16-0E20-6942-BC40-24186AEE071E}"/>
              </a:ext>
            </a:extLst>
          </p:cNvPr>
          <p:cNvSpPr/>
          <p:nvPr/>
        </p:nvSpPr>
        <p:spPr>
          <a:xfrm>
            <a:off x="7391159" y="1646267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3D8ADB-852C-B04D-92F0-45D35FD65D94}"/>
              </a:ext>
            </a:extLst>
          </p:cNvPr>
          <p:cNvSpPr/>
          <p:nvPr/>
        </p:nvSpPr>
        <p:spPr>
          <a:xfrm>
            <a:off x="5478888" y="1648720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1.2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4C7EB6D-A7CA-4D46-91F2-8EA7DF60983C}"/>
              </a:ext>
            </a:extLst>
          </p:cNvPr>
          <p:cNvSpPr/>
          <p:nvPr/>
        </p:nvSpPr>
        <p:spPr>
          <a:xfrm>
            <a:off x="6118968" y="1648720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kern="0" dirty="0">
                <a:latin typeface="+mj-lt"/>
                <a:ea typeface=""/>
                <a:cs typeface=""/>
              </a:rPr>
              <a:t>-2.3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EB78B-3D12-FC42-9CA6-425159711125}"/>
              </a:ext>
            </a:extLst>
          </p:cNvPr>
          <p:cNvSpPr/>
          <p:nvPr/>
        </p:nvSpPr>
        <p:spPr>
          <a:xfrm>
            <a:off x="6758166" y="1648720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3.4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E06B333-AAFA-F54A-80C1-8E80D74C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2" y="4584823"/>
            <a:ext cx="45339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13700FC-946C-7B4B-960F-1964B2D3247D}"/>
              </a:ext>
            </a:extLst>
          </p:cNvPr>
          <p:cNvSpPr/>
          <p:nvPr/>
        </p:nvSpPr>
        <p:spPr>
          <a:xfrm>
            <a:off x="2608729" y="2504658"/>
            <a:ext cx="125468" cy="12262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48DE2B-BE1D-DB43-8A3D-521BFBBE2847}"/>
              </a:ext>
            </a:extLst>
          </p:cNvPr>
          <p:cNvSpPr txBox="1"/>
          <p:nvPr/>
        </p:nvSpPr>
        <p:spPr bwMode="auto">
          <a:xfrm>
            <a:off x="2564951" y="2431786"/>
            <a:ext cx="43954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2700FF"/>
                </a:solidFill>
                <a:latin typeface="Monaco" pitchFamily="2" charset="77"/>
                <a:cs typeface="Calibri" panose="020F0502020204030204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166662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3" grpId="0" animBg="1"/>
      <p:bldP spid="24" grpId="0" animBg="1"/>
      <p:bldP spid="25" grpId="0"/>
      <p:bldP spid="26" grpId="0" animBg="1"/>
      <p:bldP spid="27" grpId="0"/>
      <p:bldP spid="28" grpId="0" animBg="1"/>
      <p:bldP spid="29" grpId="0"/>
      <p:bldP spid="44" grpId="0"/>
      <p:bldP spid="48" grpId="0"/>
      <p:bldP spid="49" grpId="0"/>
      <p:bldP spid="50" grpId="0"/>
      <p:bldP spid="51" grpId="0"/>
      <p:bldP spid="52" grpId="0"/>
      <p:bldP spid="52" grpId="1"/>
      <p:bldP spid="54" grpId="0" animBg="1"/>
      <p:bldP spid="55" grpId="0" animBg="1"/>
      <p:bldP spid="56" grpId="0"/>
      <p:bldP spid="57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Penultimate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2718118" y="1671503"/>
            <a:ext cx="1127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3087206" y="2169125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5120914" y="1503145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AEDA0-2A6D-E143-A01E-5D447AA1801D}"/>
              </a:ext>
            </a:extLst>
          </p:cNvPr>
          <p:cNvSpPr txBox="1"/>
          <p:nvPr/>
        </p:nvSpPr>
        <p:spPr bwMode="auto">
          <a:xfrm rot="21421445">
            <a:off x="1098824" y="2532416"/>
            <a:ext cx="1184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Variables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D40C5D-F8E0-AA4F-98E0-8AE617791084}"/>
              </a:ext>
            </a:extLst>
          </p:cNvPr>
          <p:cNvSpPr/>
          <p:nvPr/>
        </p:nvSpPr>
        <p:spPr>
          <a:xfrm rot="20528956">
            <a:off x="1496765" y="3030038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1891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After This Lecture!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611" y="722235"/>
            <a:ext cx="5904389" cy="4027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6614"/>
            <a:ext cx="5453083" cy="4511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18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3"/>
          <p:cNvSpPr>
            <a:spLocks noChangeArrowheads="1"/>
          </p:cNvSpPr>
          <p:nvPr/>
        </p:nvSpPr>
        <p:spPr bwMode="auto">
          <a:xfrm>
            <a:off x="717550" y="1082002"/>
            <a:ext cx="81280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variable type that represents a list of items.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 access individual items by index.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Store a single type of object (String,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GRect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etc.)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Resizable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– can add and remove elements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Has helpful methods for searching for items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Meet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6111613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Memnun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oldum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329CF-4B3C-1742-978D-4767DEA6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4206142"/>
            <a:ext cx="2893060" cy="192166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DDDD77C-F89B-1F4B-AB00-7766DA3C6D3F}"/>
              </a:ext>
            </a:extLst>
          </p:cNvPr>
          <p:cNvSpPr/>
          <p:nvPr/>
        </p:nvSpPr>
        <p:spPr>
          <a:xfrm flipH="1">
            <a:off x="363863" y="2765723"/>
            <a:ext cx="261170" cy="1030774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uiExpand="1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BB163-B6DB-EB49-9437-E6195395192A}"/>
              </a:ext>
            </a:extLst>
          </p:cNvPr>
          <p:cNvSpPr txBox="1"/>
          <p:nvPr/>
        </p:nvSpPr>
        <p:spPr bwMode="auto">
          <a:xfrm>
            <a:off x="697230" y="5379712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24EFB-2F65-6247-9185-E4A7A83F2794}"/>
              </a:ext>
            </a:extLst>
          </p:cNvPr>
          <p:cNvSpPr txBox="1"/>
          <p:nvPr/>
        </p:nvSpPr>
        <p:spPr bwMode="auto">
          <a:xfrm>
            <a:off x="2121418" y="5355550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12BF342-AC3B-9246-B5DE-C6A0EFD4F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" y="1451610"/>
            <a:ext cx="7543945" cy="33055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(initially empty) list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&lt;Integer&gt;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&lt;Integer&gt;();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an element to the back 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1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4ED32-A480-E641-B643-57C046BCB31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433329" y="5563299"/>
            <a:ext cx="688089" cy="1079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6CB4BD9-34B8-6C4F-8D21-DF40A9BF79A3}"/>
              </a:ext>
            </a:extLst>
          </p:cNvPr>
          <p:cNvSpPr/>
          <p:nvPr/>
        </p:nvSpPr>
        <p:spPr>
          <a:xfrm>
            <a:off x="214033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81CAF-F759-9442-B45E-4FCDF1A8CADD}"/>
              </a:ext>
            </a:extLst>
          </p:cNvPr>
          <p:cNvSpPr/>
          <p:nvPr/>
        </p:nvSpPr>
        <p:spPr>
          <a:xfrm>
            <a:off x="278041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C1DBEFB-EAC2-414E-8AE8-DDAB503587B7}"/>
              </a:ext>
            </a:extLst>
          </p:cNvPr>
          <p:cNvSpPr/>
          <p:nvPr/>
        </p:nvSpPr>
        <p:spPr>
          <a:xfrm>
            <a:off x="384714" y="172342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71755BA-1499-F742-BD35-086E66B8EFBC}"/>
              </a:ext>
            </a:extLst>
          </p:cNvPr>
          <p:cNvSpPr/>
          <p:nvPr/>
        </p:nvSpPr>
        <p:spPr>
          <a:xfrm>
            <a:off x="384714" y="256425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4669D3B-9D5A-8E40-9CCC-8EA2DED227E0}"/>
              </a:ext>
            </a:extLst>
          </p:cNvPr>
          <p:cNvSpPr/>
          <p:nvPr/>
        </p:nvSpPr>
        <p:spPr>
          <a:xfrm>
            <a:off x="387463" y="280974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1D923D-D262-C84E-9CD8-6BD6C583B0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2094" y="5231755"/>
            <a:ext cx="1547481" cy="1192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60E06E-3D41-1742-B124-0AA3B2E50704}"/>
              </a:ext>
            </a:extLst>
          </p:cNvPr>
          <p:cNvSpPr txBox="1"/>
          <p:nvPr/>
        </p:nvSpPr>
        <p:spPr bwMode="auto">
          <a:xfrm>
            <a:off x="1065279" y="5922140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B5806-2787-FF47-958C-AFCE6C378F9D}"/>
              </a:ext>
            </a:extLst>
          </p:cNvPr>
          <p:cNvSpPr txBox="1"/>
          <p:nvPr/>
        </p:nvSpPr>
        <p:spPr bwMode="auto">
          <a:xfrm>
            <a:off x="2299912" y="5899057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CA2407-1380-6046-8A2E-824EEDEF59BF}"/>
              </a:ext>
            </a:extLst>
          </p:cNvPr>
          <p:cNvSpPr txBox="1"/>
          <p:nvPr/>
        </p:nvSpPr>
        <p:spPr bwMode="auto">
          <a:xfrm>
            <a:off x="2939992" y="589390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560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5" grpId="0" animBg="1"/>
      <p:bldP spid="16" grpId="1" animBg="1"/>
      <p:bldP spid="17" grpId="0" animBg="1"/>
      <p:bldP spid="17" grpId="1" animBg="1"/>
      <p:bldP spid="19" grpId="0" animBg="1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697230" y="1451610"/>
            <a:ext cx="7543945" cy="33055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(initially empty) list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&lt;Integer&gt;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&lt;Integer&gt;();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an element to the back 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1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2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Access elements by index (starting at 0!)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(0));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16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(1));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42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7FC7DC2-331A-6B4D-91D6-1AEEAD3AE245}"/>
              </a:ext>
            </a:extLst>
          </p:cNvPr>
          <p:cNvSpPr/>
          <p:nvPr/>
        </p:nvSpPr>
        <p:spPr>
          <a:xfrm>
            <a:off x="384714" y="3644550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1CE78DC-B94A-3C4B-8CE2-6EDB5C653444}"/>
              </a:ext>
            </a:extLst>
          </p:cNvPr>
          <p:cNvSpPr/>
          <p:nvPr/>
        </p:nvSpPr>
        <p:spPr>
          <a:xfrm>
            <a:off x="384714" y="392307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5D218-2B35-C446-B8D6-323574C0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2094" y="5231755"/>
            <a:ext cx="1547481" cy="1192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1B1DC-989B-B44B-80AC-ABB77CE9CF92}"/>
              </a:ext>
            </a:extLst>
          </p:cNvPr>
          <p:cNvSpPr txBox="1"/>
          <p:nvPr/>
        </p:nvSpPr>
        <p:spPr bwMode="auto">
          <a:xfrm>
            <a:off x="5436078" y="5496677"/>
            <a:ext cx="460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980C0-47D5-8C43-94E4-A663E2425304}"/>
              </a:ext>
            </a:extLst>
          </p:cNvPr>
          <p:cNvSpPr txBox="1"/>
          <p:nvPr/>
        </p:nvSpPr>
        <p:spPr bwMode="auto">
          <a:xfrm>
            <a:off x="5436078" y="5828091"/>
            <a:ext cx="460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BD2E3-3DC1-C446-B45D-F3C0F10DD283}"/>
              </a:ext>
            </a:extLst>
          </p:cNvPr>
          <p:cNvSpPr txBox="1"/>
          <p:nvPr/>
        </p:nvSpPr>
        <p:spPr bwMode="auto">
          <a:xfrm>
            <a:off x="1065279" y="5922140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9DEE9-1BEA-5E47-972B-7804D5AD6E77}"/>
              </a:ext>
            </a:extLst>
          </p:cNvPr>
          <p:cNvSpPr txBox="1"/>
          <p:nvPr/>
        </p:nvSpPr>
        <p:spPr bwMode="auto">
          <a:xfrm>
            <a:off x="2299912" y="5899057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49269-8017-D443-9E0C-7E50CABFBF9B}"/>
              </a:ext>
            </a:extLst>
          </p:cNvPr>
          <p:cNvSpPr txBox="1"/>
          <p:nvPr/>
        </p:nvSpPr>
        <p:spPr bwMode="auto">
          <a:xfrm>
            <a:off x="2939992" y="589390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E4601C-0124-A14A-8CE4-5251A27586AB}"/>
              </a:ext>
            </a:extLst>
          </p:cNvPr>
          <p:cNvSpPr txBox="1"/>
          <p:nvPr/>
        </p:nvSpPr>
        <p:spPr bwMode="auto">
          <a:xfrm>
            <a:off x="697230" y="5379712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EE369-832C-8E43-9F26-187758396F92}"/>
              </a:ext>
            </a:extLst>
          </p:cNvPr>
          <p:cNvSpPr txBox="1"/>
          <p:nvPr/>
        </p:nvSpPr>
        <p:spPr bwMode="auto">
          <a:xfrm>
            <a:off x="2121418" y="5355550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E1375E-54B6-EB4F-8048-9B058263D594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1433329" y="5563299"/>
            <a:ext cx="688089" cy="1079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696E683-27CF-174A-A506-7666B5A161A8}"/>
              </a:ext>
            </a:extLst>
          </p:cNvPr>
          <p:cNvSpPr/>
          <p:nvPr/>
        </p:nvSpPr>
        <p:spPr>
          <a:xfrm>
            <a:off x="214033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AE2FC-5195-F646-ACA3-CEF6A5923BBA}"/>
              </a:ext>
            </a:extLst>
          </p:cNvPr>
          <p:cNvSpPr/>
          <p:nvPr/>
        </p:nvSpPr>
        <p:spPr>
          <a:xfrm>
            <a:off x="278041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3964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rtlCol="0">
        <a:spAutoFit/>
      </a:bodyPr>
      <a:lstStyle>
        <a:defPPr algn="l">
          <a:defRPr sz="20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9765</TotalTime>
  <Words>1649</Words>
  <Application>Microsoft Macintosh PowerPoint</Application>
  <PresentationFormat>On-screen Show (4:3)</PresentationFormat>
  <Paragraphs>414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Andale Mono</vt:lpstr>
      <vt:lpstr>Arial</vt:lpstr>
      <vt:lpstr>Calibri</vt:lpstr>
      <vt:lpstr>Calibri Light</vt:lpstr>
      <vt:lpstr>Century Gothic</vt:lpstr>
      <vt:lpstr>Comic Sans MS</vt:lpstr>
      <vt:lpstr>Courier New</vt:lpstr>
      <vt:lpstr>Monaco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131</cp:revision>
  <cp:lastPrinted>2019-06-30T22:25:45Z</cp:lastPrinted>
  <dcterms:created xsi:type="dcterms:W3CDTF">2016-06-23T10:30:28Z</dcterms:created>
  <dcterms:modified xsi:type="dcterms:W3CDTF">2019-07-02T06:55:22Z</dcterms:modified>
</cp:coreProperties>
</file>